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861" r:id="rId4"/>
    <p:sldId id="258" r:id="rId5"/>
    <p:sldId id="2859" r:id="rId6"/>
    <p:sldId id="2877" r:id="rId7"/>
    <p:sldId id="262" r:id="rId8"/>
    <p:sldId id="263" r:id="rId9"/>
    <p:sldId id="2874" r:id="rId10"/>
    <p:sldId id="2863" r:id="rId11"/>
    <p:sldId id="633" r:id="rId12"/>
    <p:sldId id="2872" r:id="rId13"/>
    <p:sldId id="2875" r:id="rId14"/>
    <p:sldId id="2843" r:id="rId15"/>
    <p:sldId id="2845" r:id="rId16"/>
    <p:sldId id="2854" r:id="rId17"/>
    <p:sldId id="2825" r:id="rId18"/>
    <p:sldId id="2837" r:id="rId19"/>
    <p:sldId id="641" r:id="rId20"/>
    <p:sldId id="631" r:id="rId21"/>
    <p:sldId id="271" r:id="rId22"/>
    <p:sldId id="260" r:id="rId23"/>
    <p:sldId id="656" r:id="rId24"/>
    <p:sldId id="2876" r:id="rId25"/>
    <p:sldId id="2839" r:id="rId26"/>
    <p:sldId id="2856" r:id="rId27"/>
    <p:sldId id="504"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8F3"/>
          </a:solidFill>
        </a:fill>
      </a:tcStyle>
    </a:wholeTbl>
    <a:band2H>
      <a:tcTxStyle/>
      <a:tcStyle>
        <a:tcBdr/>
        <a:fill>
          <a:solidFill>
            <a:srgbClr val="ECEDF9"/>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E3E6"/>
          </a:solidFill>
        </a:fill>
      </a:tcStyle>
    </a:wholeTbl>
    <a:band2H>
      <a:tcTxStyle/>
      <a:tcStyle>
        <a:tcBdr/>
        <a:fill>
          <a:solidFill>
            <a:srgbClr val="E9F2F3"/>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E5CF"/>
          </a:solidFill>
        </a:fill>
      </a:tcStyle>
    </a:wholeTbl>
    <a:band2H>
      <a:tcTxStyle/>
      <a:tcStyle>
        <a:tcBdr/>
        <a:fill>
          <a:solidFill>
            <a:srgbClr val="EAF3E8"/>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LT Pro"/>
          <a:ea typeface="Avenir Next LT Pro"/>
          <a:cs typeface="Avenir Next LT Pro"/>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Next LT Pro"/>
          <a:ea typeface="Avenir Next LT Pro"/>
          <a:cs typeface="Avenir Next LT Pro"/>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venir Next LT Pro"/>
          <a:ea typeface="Avenir Next LT Pro"/>
          <a:cs typeface="Avenir Next LT Pro"/>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Next LT Pro"/>
          <a:ea typeface="Avenir Next LT Pro"/>
          <a:cs typeface="Avenir Next LT Pro"/>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Next LT Pro"/>
          <a:ea typeface="Avenir Next LT Pro"/>
          <a:cs typeface="Avenir Next LT Pro"/>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6" autoAdjust="0"/>
    <p:restoredTop sz="95897" autoAdjust="0"/>
  </p:normalViewPr>
  <p:slideViewPr>
    <p:cSldViewPr snapToGrid="0" snapToObjects="1">
      <p:cViewPr varScale="1">
        <p:scale>
          <a:sx n="113" d="100"/>
          <a:sy n="113" d="100"/>
        </p:scale>
        <p:origin x="208" y="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4AE3A-73F2-3544-A25E-DDF5C4D2E0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E338A2F-04AD-4245-A9E0-C9F726BE0812}">
      <dgm:prSet phldrT="[Text]"/>
      <dgm:spPr/>
      <dgm:t>
        <a:bodyPr/>
        <a:lstStyle/>
        <a:p>
          <a:pPr>
            <a:lnSpc>
              <a:spcPct val="100000"/>
            </a:lnSpc>
          </a:pPr>
          <a:r>
            <a:rPr lang="en-US"/>
            <a:t>Clarify</a:t>
          </a:r>
        </a:p>
      </dgm:t>
    </dgm:pt>
    <dgm:pt modelId="{1D3724EC-FF08-0D48-A804-6274DCE0C857}" type="parTrans" cxnId="{E45423DD-F77B-7D4E-AEC1-99328053CCB3}">
      <dgm:prSet/>
      <dgm:spPr/>
      <dgm:t>
        <a:bodyPr/>
        <a:lstStyle/>
        <a:p>
          <a:endParaRPr lang="en-US"/>
        </a:p>
      </dgm:t>
    </dgm:pt>
    <dgm:pt modelId="{00AFECDB-7707-3842-9483-7ECB147398B7}" type="sibTrans" cxnId="{E45423DD-F77B-7D4E-AEC1-99328053CCB3}">
      <dgm:prSet/>
      <dgm:spPr/>
      <dgm:t>
        <a:bodyPr/>
        <a:lstStyle/>
        <a:p>
          <a:endParaRPr lang="en-US"/>
        </a:p>
      </dgm:t>
    </dgm:pt>
    <dgm:pt modelId="{899DC0AB-92E3-DB41-A8DA-879A27B4A7DA}">
      <dgm:prSet phldrT="[Text]"/>
      <dgm:spPr/>
      <dgm:t>
        <a:bodyPr/>
        <a:lstStyle/>
        <a:p>
          <a:pPr>
            <a:lnSpc>
              <a:spcPct val="100000"/>
            </a:lnSpc>
          </a:pPr>
          <a:r>
            <a:rPr lang="en-US" dirty="0"/>
            <a:t>Ask open ended questions</a:t>
          </a:r>
        </a:p>
      </dgm:t>
    </dgm:pt>
    <dgm:pt modelId="{C8A2845D-4984-F340-BD01-274F11A342F7}" type="parTrans" cxnId="{97BF937C-D153-8843-99DC-824E13D77453}">
      <dgm:prSet/>
      <dgm:spPr/>
      <dgm:t>
        <a:bodyPr/>
        <a:lstStyle/>
        <a:p>
          <a:endParaRPr lang="en-US"/>
        </a:p>
      </dgm:t>
    </dgm:pt>
    <dgm:pt modelId="{1CDB90B3-F199-9544-95CF-4D2B8DD60848}" type="sibTrans" cxnId="{97BF937C-D153-8843-99DC-824E13D77453}">
      <dgm:prSet/>
      <dgm:spPr/>
      <dgm:t>
        <a:bodyPr/>
        <a:lstStyle/>
        <a:p>
          <a:endParaRPr lang="en-US"/>
        </a:p>
      </dgm:t>
    </dgm:pt>
    <dgm:pt modelId="{99D1A832-99E3-7D46-A3A2-D099205B0038}">
      <dgm:prSet phldrT="[Text]"/>
      <dgm:spPr/>
      <dgm:t>
        <a:bodyPr/>
        <a:lstStyle/>
        <a:p>
          <a:pPr>
            <a:lnSpc>
              <a:spcPct val="100000"/>
            </a:lnSpc>
          </a:pPr>
          <a:r>
            <a:rPr lang="en-US"/>
            <a:t>Reflect</a:t>
          </a:r>
        </a:p>
      </dgm:t>
    </dgm:pt>
    <dgm:pt modelId="{D9ADF3FC-1F3A-2B4D-9A80-E76EBC9A25B0}" type="parTrans" cxnId="{4C0FB34F-697C-6B42-8B5B-6D387E14FEB5}">
      <dgm:prSet/>
      <dgm:spPr/>
      <dgm:t>
        <a:bodyPr/>
        <a:lstStyle/>
        <a:p>
          <a:endParaRPr lang="en-US"/>
        </a:p>
      </dgm:t>
    </dgm:pt>
    <dgm:pt modelId="{BB19AC12-46B4-564D-AD0F-D7FB18601581}" type="sibTrans" cxnId="{4C0FB34F-697C-6B42-8B5B-6D387E14FEB5}">
      <dgm:prSet/>
      <dgm:spPr/>
      <dgm:t>
        <a:bodyPr/>
        <a:lstStyle/>
        <a:p>
          <a:endParaRPr lang="en-US"/>
        </a:p>
      </dgm:t>
    </dgm:pt>
    <dgm:pt modelId="{F7F5720D-EAD0-C244-849B-10BDC2FAB6B3}">
      <dgm:prSet phldrT="[Text]"/>
      <dgm:spPr/>
      <dgm:t>
        <a:bodyPr/>
        <a:lstStyle/>
        <a:p>
          <a:pPr>
            <a:lnSpc>
              <a:spcPct val="100000"/>
            </a:lnSpc>
          </a:pPr>
          <a:r>
            <a:rPr lang="en-US"/>
            <a:t>Summarize what you think you heard</a:t>
          </a:r>
        </a:p>
      </dgm:t>
    </dgm:pt>
    <dgm:pt modelId="{0616F93D-D721-B042-B1E4-F5580769F869}" type="parTrans" cxnId="{6B0EA017-1DA2-F246-8959-CB68E2FAAC49}">
      <dgm:prSet/>
      <dgm:spPr/>
      <dgm:t>
        <a:bodyPr/>
        <a:lstStyle/>
        <a:p>
          <a:endParaRPr lang="en-US"/>
        </a:p>
      </dgm:t>
    </dgm:pt>
    <dgm:pt modelId="{1686C651-369E-D84F-8717-47DE3C57AD11}" type="sibTrans" cxnId="{6B0EA017-1DA2-F246-8959-CB68E2FAAC49}">
      <dgm:prSet/>
      <dgm:spPr/>
      <dgm:t>
        <a:bodyPr/>
        <a:lstStyle/>
        <a:p>
          <a:endParaRPr lang="en-US"/>
        </a:p>
      </dgm:t>
    </dgm:pt>
    <dgm:pt modelId="{AE073B2A-C6FA-1D49-9A4A-E5653731B2CA}">
      <dgm:prSet phldrT="[Text]"/>
      <dgm:spPr/>
      <dgm:t>
        <a:bodyPr/>
        <a:lstStyle/>
        <a:p>
          <a:pPr>
            <a:lnSpc>
              <a:spcPct val="100000"/>
            </a:lnSpc>
          </a:pPr>
          <a:r>
            <a:rPr lang="en-US"/>
            <a:t>Express</a:t>
          </a:r>
          <a:r>
            <a:rPr lang="en-US" baseline="0"/>
            <a:t> Empathy</a:t>
          </a:r>
          <a:endParaRPr lang="en-US"/>
        </a:p>
      </dgm:t>
    </dgm:pt>
    <dgm:pt modelId="{388D9480-B346-7C4D-B470-F0B4F5C08CF6}" type="parTrans" cxnId="{D7E15A39-3756-E547-AFAF-AA2BC2CB42CA}">
      <dgm:prSet/>
      <dgm:spPr/>
      <dgm:t>
        <a:bodyPr/>
        <a:lstStyle/>
        <a:p>
          <a:endParaRPr lang="en-US"/>
        </a:p>
      </dgm:t>
    </dgm:pt>
    <dgm:pt modelId="{BBDD0666-CF1D-9641-8D59-B12FC434CC67}" type="sibTrans" cxnId="{D7E15A39-3756-E547-AFAF-AA2BC2CB42CA}">
      <dgm:prSet/>
      <dgm:spPr/>
      <dgm:t>
        <a:bodyPr/>
        <a:lstStyle/>
        <a:p>
          <a:endParaRPr lang="en-US"/>
        </a:p>
      </dgm:t>
    </dgm:pt>
    <dgm:pt modelId="{D07CD3A5-0056-8547-B239-4AED50DABBD4}">
      <dgm:prSet phldrT="[Text]"/>
      <dgm:spPr/>
      <dgm:t>
        <a:bodyPr/>
        <a:lstStyle/>
        <a:p>
          <a:pPr>
            <a:lnSpc>
              <a:spcPct val="100000"/>
            </a:lnSpc>
          </a:pPr>
          <a:r>
            <a:rPr lang="en-US" dirty="0"/>
            <a:t>Listen with the intent to Care, </a:t>
          </a:r>
          <a:r>
            <a:rPr lang="en-US" b="1" u="sng" dirty="0"/>
            <a:t>not problem solve</a:t>
          </a:r>
        </a:p>
      </dgm:t>
    </dgm:pt>
    <dgm:pt modelId="{FFC7C73C-DFE4-834C-87DB-81942EA7A87F}" type="parTrans" cxnId="{E180CE05-DE14-534B-8D13-B24F9E07C66E}">
      <dgm:prSet/>
      <dgm:spPr/>
      <dgm:t>
        <a:bodyPr/>
        <a:lstStyle/>
        <a:p>
          <a:endParaRPr lang="en-US"/>
        </a:p>
      </dgm:t>
    </dgm:pt>
    <dgm:pt modelId="{671A7E03-683B-4345-9907-9A8B6D5CA983}" type="sibTrans" cxnId="{E180CE05-DE14-534B-8D13-B24F9E07C66E}">
      <dgm:prSet/>
      <dgm:spPr/>
      <dgm:t>
        <a:bodyPr/>
        <a:lstStyle/>
        <a:p>
          <a:endParaRPr lang="en-US"/>
        </a:p>
      </dgm:t>
    </dgm:pt>
    <dgm:pt modelId="{C2D7CBC6-AEBA-4EBF-BA76-17EDEA1BD558}" type="pres">
      <dgm:prSet presAssocID="{3F74AE3A-73F2-3544-A25E-DDF5C4D2E0C5}" presName="root" presStyleCnt="0">
        <dgm:presLayoutVars>
          <dgm:dir/>
          <dgm:resizeHandles val="exact"/>
        </dgm:presLayoutVars>
      </dgm:prSet>
      <dgm:spPr/>
    </dgm:pt>
    <dgm:pt modelId="{C7CF5EB2-775E-4228-8F35-0D77C94C6DE0}" type="pres">
      <dgm:prSet presAssocID="{4E338A2F-04AD-4245-A9E0-C9F726BE0812}" presName="compNode" presStyleCnt="0"/>
      <dgm:spPr/>
    </dgm:pt>
    <dgm:pt modelId="{B85FC414-0DA0-446B-B8F0-E4425D928564}" type="pres">
      <dgm:prSet presAssocID="{4E338A2F-04AD-4245-A9E0-C9F726BE0812}" presName="bgRect" presStyleLbl="bgShp" presStyleIdx="0" presStyleCnt="3"/>
      <dgm:spPr/>
    </dgm:pt>
    <dgm:pt modelId="{392EE52D-8B50-4096-876C-C807C9CFD2DC}" type="pres">
      <dgm:prSet presAssocID="{4E338A2F-04AD-4245-A9E0-C9F726BE08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488BF023-4ADE-4E55-8BC7-5F155A5D690F}" type="pres">
      <dgm:prSet presAssocID="{4E338A2F-04AD-4245-A9E0-C9F726BE0812}" presName="spaceRect" presStyleCnt="0"/>
      <dgm:spPr/>
    </dgm:pt>
    <dgm:pt modelId="{0D10D374-BCE4-4AB5-A4D8-6AED3CA56F3F}" type="pres">
      <dgm:prSet presAssocID="{4E338A2F-04AD-4245-A9E0-C9F726BE0812}" presName="parTx" presStyleLbl="revTx" presStyleIdx="0" presStyleCnt="6">
        <dgm:presLayoutVars>
          <dgm:chMax val="0"/>
          <dgm:chPref val="0"/>
        </dgm:presLayoutVars>
      </dgm:prSet>
      <dgm:spPr/>
    </dgm:pt>
    <dgm:pt modelId="{F839F5A8-530C-468B-B966-49032FA8CA6E}" type="pres">
      <dgm:prSet presAssocID="{4E338A2F-04AD-4245-A9E0-C9F726BE0812}" presName="desTx" presStyleLbl="revTx" presStyleIdx="1" presStyleCnt="6">
        <dgm:presLayoutVars/>
      </dgm:prSet>
      <dgm:spPr/>
    </dgm:pt>
    <dgm:pt modelId="{FD236056-3ACF-47E0-85F3-E1C24DFFEC62}" type="pres">
      <dgm:prSet presAssocID="{00AFECDB-7707-3842-9483-7ECB147398B7}" presName="sibTrans" presStyleCnt="0"/>
      <dgm:spPr/>
    </dgm:pt>
    <dgm:pt modelId="{9BB0D0F4-2CE1-4990-9948-5F61B8FBFD05}" type="pres">
      <dgm:prSet presAssocID="{99D1A832-99E3-7D46-A3A2-D099205B0038}" presName="compNode" presStyleCnt="0"/>
      <dgm:spPr/>
    </dgm:pt>
    <dgm:pt modelId="{9995E2BB-3B1A-444E-8585-07E3EDB8F24B}" type="pres">
      <dgm:prSet presAssocID="{99D1A832-99E3-7D46-A3A2-D099205B0038}" presName="bgRect" presStyleLbl="bgShp" presStyleIdx="1" presStyleCnt="3"/>
      <dgm:spPr/>
    </dgm:pt>
    <dgm:pt modelId="{D3B78BFF-DECB-43D3-B99C-B1F150E87290}" type="pres">
      <dgm:prSet presAssocID="{99D1A832-99E3-7D46-A3A2-D099205B00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94F0F78E-AE51-439E-B92E-F2F81FCC6319}" type="pres">
      <dgm:prSet presAssocID="{99D1A832-99E3-7D46-A3A2-D099205B0038}" presName="spaceRect" presStyleCnt="0"/>
      <dgm:spPr/>
    </dgm:pt>
    <dgm:pt modelId="{E704D362-BE30-42DB-BD5C-90F3518114FE}" type="pres">
      <dgm:prSet presAssocID="{99D1A832-99E3-7D46-A3A2-D099205B0038}" presName="parTx" presStyleLbl="revTx" presStyleIdx="2" presStyleCnt="6">
        <dgm:presLayoutVars>
          <dgm:chMax val="0"/>
          <dgm:chPref val="0"/>
        </dgm:presLayoutVars>
      </dgm:prSet>
      <dgm:spPr/>
    </dgm:pt>
    <dgm:pt modelId="{AA681260-0E71-46D9-8D7F-D469190CC4FE}" type="pres">
      <dgm:prSet presAssocID="{99D1A832-99E3-7D46-A3A2-D099205B0038}" presName="desTx" presStyleLbl="revTx" presStyleIdx="3" presStyleCnt="6">
        <dgm:presLayoutVars/>
      </dgm:prSet>
      <dgm:spPr/>
    </dgm:pt>
    <dgm:pt modelId="{B035B1F3-D1A4-4B00-8790-B3EEDBEB7EDA}" type="pres">
      <dgm:prSet presAssocID="{BB19AC12-46B4-564D-AD0F-D7FB18601581}" presName="sibTrans" presStyleCnt="0"/>
      <dgm:spPr/>
    </dgm:pt>
    <dgm:pt modelId="{FE0168E5-7332-4EA2-B085-118720023839}" type="pres">
      <dgm:prSet presAssocID="{AE073B2A-C6FA-1D49-9A4A-E5653731B2CA}" presName="compNode" presStyleCnt="0"/>
      <dgm:spPr/>
    </dgm:pt>
    <dgm:pt modelId="{5A8182AD-1CF9-43BC-9379-E76E4A794BDB}" type="pres">
      <dgm:prSet presAssocID="{AE073B2A-C6FA-1D49-9A4A-E5653731B2CA}" presName="bgRect" presStyleLbl="bgShp" presStyleIdx="2" presStyleCnt="3"/>
      <dgm:spPr/>
    </dgm:pt>
    <dgm:pt modelId="{6EA75235-A4E2-4B92-BFBD-0E20DDD53927}" type="pres">
      <dgm:prSet presAssocID="{AE073B2A-C6FA-1D49-9A4A-E5653731B2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
        </a:ext>
      </dgm:extLst>
    </dgm:pt>
    <dgm:pt modelId="{87EDBC12-34DA-4F12-A8D9-B803BC394879}" type="pres">
      <dgm:prSet presAssocID="{AE073B2A-C6FA-1D49-9A4A-E5653731B2CA}" presName="spaceRect" presStyleCnt="0"/>
      <dgm:spPr/>
    </dgm:pt>
    <dgm:pt modelId="{4A0A19C0-1635-4EFC-9904-0B0AF58D5F50}" type="pres">
      <dgm:prSet presAssocID="{AE073B2A-C6FA-1D49-9A4A-E5653731B2CA}" presName="parTx" presStyleLbl="revTx" presStyleIdx="4" presStyleCnt="6">
        <dgm:presLayoutVars>
          <dgm:chMax val="0"/>
          <dgm:chPref val="0"/>
        </dgm:presLayoutVars>
      </dgm:prSet>
      <dgm:spPr/>
    </dgm:pt>
    <dgm:pt modelId="{2EF0C948-3C34-4FFD-8B2E-BDE92ADE1ED9}" type="pres">
      <dgm:prSet presAssocID="{AE073B2A-C6FA-1D49-9A4A-E5653731B2CA}" presName="desTx" presStyleLbl="revTx" presStyleIdx="5" presStyleCnt="6">
        <dgm:presLayoutVars/>
      </dgm:prSet>
      <dgm:spPr/>
    </dgm:pt>
  </dgm:ptLst>
  <dgm:cxnLst>
    <dgm:cxn modelId="{E180CE05-DE14-534B-8D13-B24F9E07C66E}" srcId="{AE073B2A-C6FA-1D49-9A4A-E5653731B2CA}" destId="{D07CD3A5-0056-8547-B239-4AED50DABBD4}" srcOrd="0" destOrd="0" parTransId="{FFC7C73C-DFE4-834C-87DB-81942EA7A87F}" sibTransId="{671A7E03-683B-4345-9907-9A8B6D5CA983}"/>
    <dgm:cxn modelId="{276FDA08-F948-6242-A9B8-A9B435FC3CA8}" type="presOf" srcId="{3F74AE3A-73F2-3544-A25E-DDF5C4D2E0C5}" destId="{C2D7CBC6-AEBA-4EBF-BA76-17EDEA1BD558}" srcOrd="0" destOrd="0" presId="urn:microsoft.com/office/officeart/2018/2/layout/IconVerticalSolidList"/>
    <dgm:cxn modelId="{6B0EA017-1DA2-F246-8959-CB68E2FAAC49}" srcId="{99D1A832-99E3-7D46-A3A2-D099205B0038}" destId="{F7F5720D-EAD0-C244-849B-10BDC2FAB6B3}" srcOrd="0" destOrd="0" parTransId="{0616F93D-D721-B042-B1E4-F5580769F869}" sibTransId="{1686C651-369E-D84F-8717-47DE3C57AD11}"/>
    <dgm:cxn modelId="{D7E15A39-3756-E547-AFAF-AA2BC2CB42CA}" srcId="{3F74AE3A-73F2-3544-A25E-DDF5C4D2E0C5}" destId="{AE073B2A-C6FA-1D49-9A4A-E5653731B2CA}" srcOrd="2" destOrd="0" parTransId="{388D9480-B346-7C4D-B470-F0B4F5C08CF6}" sibTransId="{BBDD0666-CF1D-9641-8D59-B12FC434CC67}"/>
    <dgm:cxn modelId="{4C0FB34F-697C-6B42-8B5B-6D387E14FEB5}" srcId="{3F74AE3A-73F2-3544-A25E-DDF5C4D2E0C5}" destId="{99D1A832-99E3-7D46-A3A2-D099205B0038}" srcOrd="1" destOrd="0" parTransId="{D9ADF3FC-1F3A-2B4D-9A80-E76EBC9A25B0}" sibTransId="{BB19AC12-46B4-564D-AD0F-D7FB18601581}"/>
    <dgm:cxn modelId="{78B72660-1D5F-AD40-8F45-5BE630A6EAA4}" type="presOf" srcId="{899DC0AB-92E3-DB41-A8DA-879A27B4A7DA}" destId="{F839F5A8-530C-468B-B966-49032FA8CA6E}" srcOrd="0" destOrd="0" presId="urn:microsoft.com/office/officeart/2018/2/layout/IconVerticalSolidList"/>
    <dgm:cxn modelId="{4FBCDB6F-A8AF-2444-B404-481330C22726}" type="presOf" srcId="{F7F5720D-EAD0-C244-849B-10BDC2FAB6B3}" destId="{AA681260-0E71-46D9-8D7F-D469190CC4FE}" srcOrd="0" destOrd="0" presId="urn:microsoft.com/office/officeart/2018/2/layout/IconVerticalSolidList"/>
    <dgm:cxn modelId="{DCD07A7C-BF2D-DE42-8CB1-9BA17FA733F6}" type="presOf" srcId="{D07CD3A5-0056-8547-B239-4AED50DABBD4}" destId="{2EF0C948-3C34-4FFD-8B2E-BDE92ADE1ED9}" srcOrd="0" destOrd="0" presId="urn:microsoft.com/office/officeart/2018/2/layout/IconVerticalSolidList"/>
    <dgm:cxn modelId="{97BF937C-D153-8843-99DC-824E13D77453}" srcId="{4E338A2F-04AD-4245-A9E0-C9F726BE0812}" destId="{899DC0AB-92E3-DB41-A8DA-879A27B4A7DA}" srcOrd="0" destOrd="0" parTransId="{C8A2845D-4984-F340-BD01-274F11A342F7}" sibTransId="{1CDB90B3-F199-9544-95CF-4D2B8DD60848}"/>
    <dgm:cxn modelId="{3273E190-BCCC-9546-883A-8256F7B35ECD}" type="presOf" srcId="{99D1A832-99E3-7D46-A3A2-D099205B0038}" destId="{E704D362-BE30-42DB-BD5C-90F3518114FE}" srcOrd="0" destOrd="0" presId="urn:microsoft.com/office/officeart/2018/2/layout/IconVerticalSolidList"/>
    <dgm:cxn modelId="{49DB77CE-28C1-FE40-A07E-675FA3C7000B}" type="presOf" srcId="{AE073B2A-C6FA-1D49-9A4A-E5653731B2CA}" destId="{4A0A19C0-1635-4EFC-9904-0B0AF58D5F50}" srcOrd="0" destOrd="0" presId="urn:microsoft.com/office/officeart/2018/2/layout/IconVerticalSolidList"/>
    <dgm:cxn modelId="{E45423DD-F77B-7D4E-AEC1-99328053CCB3}" srcId="{3F74AE3A-73F2-3544-A25E-DDF5C4D2E0C5}" destId="{4E338A2F-04AD-4245-A9E0-C9F726BE0812}" srcOrd="0" destOrd="0" parTransId="{1D3724EC-FF08-0D48-A804-6274DCE0C857}" sibTransId="{00AFECDB-7707-3842-9483-7ECB147398B7}"/>
    <dgm:cxn modelId="{84CE47E2-B8B7-E44C-ABD4-993DA6726A6C}" type="presOf" srcId="{4E338A2F-04AD-4245-A9E0-C9F726BE0812}" destId="{0D10D374-BCE4-4AB5-A4D8-6AED3CA56F3F}" srcOrd="0" destOrd="0" presId="urn:microsoft.com/office/officeart/2018/2/layout/IconVerticalSolidList"/>
    <dgm:cxn modelId="{84DCB95F-CB12-6F4F-AA9B-4E6329A6FC37}" type="presParOf" srcId="{C2D7CBC6-AEBA-4EBF-BA76-17EDEA1BD558}" destId="{C7CF5EB2-775E-4228-8F35-0D77C94C6DE0}" srcOrd="0" destOrd="0" presId="urn:microsoft.com/office/officeart/2018/2/layout/IconVerticalSolidList"/>
    <dgm:cxn modelId="{7A4AAE12-117B-A446-8A02-66E1E6263FEF}" type="presParOf" srcId="{C7CF5EB2-775E-4228-8F35-0D77C94C6DE0}" destId="{B85FC414-0DA0-446B-B8F0-E4425D928564}" srcOrd="0" destOrd="0" presId="urn:microsoft.com/office/officeart/2018/2/layout/IconVerticalSolidList"/>
    <dgm:cxn modelId="{6AF1B3CD-B166-244F-892B-96EE71D76955}" type="presParOf" srcId="{C7CF5EB2-775E-4228-8F35-0D77C94C6DE0}" destId="{392EE52D-8B50-4096-876C-C807C9CFD2DC}" srcOrd="1" destOrd="0" presId="urn:microsoft.com/office/officeart/2018/2/layout/IconVerticalSolidList"/>
    <dgm:cxn modelId="{6E768EB3-F326-1A4E-B229-59CD2065B548}" type="presParOf" srcId="{C7CF5EB2-775E-4228-8F35-0D77C94C6DE0}" destId="{488BF023-4ADE-4E55-8BC7-5F155A5D690F}" srcOrd="2" destOrd="0" presId="urn:microsoft.com/office/officeart/2018/2/layout/IconVerticalSolidList"/>
    <dgm:cxn modelId="{DA810D21-CF6A-0A4E-AA91-44965A28C35F}" type="presParOf" srcId="{C7CF5EB2-775E-4228-8F35-0D77C94C6DE0}" destId="{0D10D374-BCE4-4AB5-A4D8-6AED3CA56F3F}" srcOrd="3" destOrd="0" presId="urn:microsoft.com/office/officeart/2018/2/layout/IconVerticalSolidList"/>
    <dgm:cxn modelId="{1FF1DFCF-968D-D244-89FE-FD63A1705F40}" type="presParOf" srcId="{C7CF5EB2-775E-4228-8F35-0D77C94C6DE0}" destId="{F839F5A8-530C-468B-B966-49032FA8CA6E}" srcOrd="4" destOrd="0" presId="urn:microsoft.com/office/officeart/2018/2/layout/IconVerticalSolidList"/>
    <dgm:cxn modelId="{812DF341-C59E-AB45-8726-04BB2DAC59C0}" type="presParOf" srcId="{C2D7CBC6-AEBA-4EBF-BA76-17EDEA1BD558}" destId="{FD236056-3ACF-47E0-85F3-E1C24DFFEC62}" srcOrd="1" destOrd="0" presId="urn:microsoft.com/office/officeart/2018/2/layout/IconVerticalSolidList"/>
    <dgm:cxn modelId="{5BD71BEE-2E18-1946-B023-725737545402}" type="presParOf" srcId="{C2D7CBC6-AEBA-4EBF-BA76-17EDEA1BD558}" destId="{9BB0D0F4-2CE1-4990-9948-5F61B8FBFD05}" srcOrd="2" destOrd="0" presId="urn:microsoft.com/office/officeart/2018/2/layout/IconVerticalSolidList"/>
    <dgm:cxn modelId="{FA79B6EB-16CD-6948-AE13-EB9537707B22}" type="presParOf" srcId="{9BB0D0F4-2CE1-4990-9948-5F61B8FBFD05}" destId="{9995E2BB-3B1A-444E-8585-07E3EDB8F24B}" srcOrd="0" destOrd="0" presId="urn:microsoft.com/office/officeart/2018/2/layout/IconVerticalSolidList"/>
    <dgm:cxn modelId="{020BA8BE-654F-FC4C-89EF-652F82BBE958}" type="presParOf" srcId="{9BB0D0F4-2CE1-4990-9948-5F61B8FBFD05}" destId="{D3B78BFF-DECB-43D3-B99C-B1F150E87290}" srcOrd="1" destOrd="0" presId="urn:microsoft.com/office/officeart/2018/2/layout/IconVerticalSolidList"/>
    <dgm:cxn modelId="{F602001C-F1C2-CC41-900F-EB611495CB3C}" type="presParOf" srcId="{9BB0D0F4-2CE1-4990-9948-5F61B8FBFD05}" destId="{94F0F78E-AE51-439E-B92E-F2F81FCC6319}" srcOrd="2" destOrd="0" presId="urn:microsoft.com/office/officeart/2018/2/layout/IconVerticalSolidList"/>
    <dgm:cxn modelId="{7F396680-C558-0D43-8F46-42F541D01B6E}" type="presParOf" srcId="{9BB0D0F4-2CE1-4990-9948-5F61B8FBFD05}" destId="{E704D362-BE30-42DB-BD5C-90F3518114FE}" srcOrd="3" destOrd="0" presId="urn:microsoft.com/office/officeart/2018/2/layout/IconVerticalSolidList"/>
    <dgm:cxn modelId="{4760C65F-1B22-C543-AD8C-F1F28070DE21}" type="presParOf" srcId="{9BB0D0F4-2CE1-4990-9948-5F61B8FBFD05}" destId="{AA681260-0E71-46D9-8D7F-D469190CC4FE}" srcOrd="4" destOrd="0" presId="urn:microsoft.com/office/officeart/2018/2/layout/IconVerticalSolidList"/>
    <dgm:cxn modelId="{F3CDDB83-EE21-304C-90FF-97B3DB25BB45}" type="presParOf" srcId="{C2D7CBC6-AEBA-4EBF-BA76-17EDEA1BD558}" destId="{B035B1F3-D1A4-4B00-8790-B3EEDBEB7EDA}" srcOrd="3" destOrd="0" presId="urn:microsoft.com/office/officeart/2018/2/layout/IconVerticalSolidList"/>
    <dgm:cxn modelId="{BBFA0ACD-1761-B046-84DD-D5CDBED11283}" type="presParOf" srcId="{C2D7CBC6-AEBA-4EBF-BA76-17EDEA1BD558}" destId="{FE0168E5-7332-4EA2-B085-118720023839}" srcOrd="4" destOrd="0" presId="urn:microsoft.com/office/officeart/2018/2/layout/IconVerticalSolidList"/>
    <dgm:cxn modelId="{C8EEC10D-E6E9-CD47-B5BB-612F0EDEC5A2}" type="presParOf" srcId="{FE0168E5-7332-4EA2-B085-118720023839}" destId="{5A8182AD-1CF9-43BC-9379-E76E4A794BDB}" srcOrd="0" destOrd="0" presId="urn:microsoft.com/office/officeart/2018/2/layout/IconVerticalSolidList"/>
    <dgm:cxn modelId="{6CD4F185-652C-9A40-8CF7-BD81DF936815}" type="presParOf" srcId="{FE0168E5-7332-4EA2-B085-118720023839}" destId="{6EA75235-A4E2-4B92-BFBD-0E20DDD53927}" srcOrd="1" destOrd="0" presId="urn:microsoft.com/office/officeart/2018/2/layout/IconVerticalSolidList"/>
    <dgm:cxn modelId="{E4514FA2-7B13-2A43-8009-74728E4474B2}" type="presParOf" srcId="{FE0168E5-7332-4EA2-B085-118720023839}" destId="{87EDBC12-34DA-4F12-A8D9-B803BC394879}" srcOrd="2" destOrd="0" presId="urn:microsoft.com/office/officeart/2018/2/layout/IconVerticalSolidList"/>
    <dgm:cxn modelId="{03C70636-ABB5-154F-A114-EC202768AC2D}" type="presParOf" srcId="{FE0168E5-7332-4EA2-B085-118720023839}" destId="{4A0A19C0-1635-4EFC-9904-0B0AF58D5F50}" srcOrd="3" destOrd="0" presId="urn:microsoft.com/office/officeart/2018/2/layout/IconVerticalSolidList"/>
    <dgm:cxn modelId="{A4C015E1-C5F4-C045-A892-3C24CF8BD4FD}" type="presParOf" srcId="{FE0168E5-7332-4EA2-B085-118720023839}" destId="{2EF0C948-3C34-4FFD-8B2E-BDE92ADE1ED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6E487-FB7F-4AF3-9321-D2470D029AA5}"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B131EDE7-5E4D-4C6F-BA90-F9CD007233A6}">
      <dgm:prSet custT="1"/>
      <dgm:spPr/>
      <dgm:t>
        <a:bodyPr/>
        <a:lstStyle/>
        <a:p>
          <a:pPr>
            <a:lnSpc>
              <a:spcPct val="100000"/>
            </a:lnSpc>
            <a:defRPr cap="all"/>
          </a:pPr>
          <a:r>
            <a:rPr lang="en-US" sz="2600" cap="none" baseline="0" dirty="0">
              <a:latin typeface="Calibri" panose="020F0502020204030204" pitchFamily="34" charset="0"/>
              <a:cs typeface="Calibri" panose="020F0502020204030204" pitchFamily="34" charset="0"/>
            </a:rPr>
            <a:t>Purpose</a:t>
          </a:r>
        </a:p>
      </dgm:t>
    </dgm:pt>
    <dgm:pt modelId="{2BC5133D-3482-41CA-B7BC-251960C0C063}" type="parTrans" cxnId="{108D1DDD-09ED-44BF-B800-AA9A94BC7749}">
      <dgm:prSet/>
      <dgm:spPr/>
      <dgm:t>
        <a:bodyPr/>
        <a:lstStyle/>
        <a:p>
          <a:endParaRPr lang="en-US"/>
        </a:p>
      </dgm:t>
    </dgm:pt>
    <dgm:pt modelId="{EACEBBCC-FF8D-4CD4-A7E4-088ECBE3D5BC}" type="sibTrans" cxnId="{108D1DDD-09ED-44BF-B800-AA9A94BC7749}">
      <dgm:prSet/>
      <dgm:spPr/>
      <dgm:t>
        <a:bodyPr/>
        <a:lstStyle/>
        <a:p>
          <a:endParaRPr lang="en-US"/>
        </a:p>
      </dgm:t>
    </dgm:pt>
    <dgm:pt modelId="{CB4F1316-BE5F-4401-8A83-F06FDDBE3774}">
      <dgm:prSet custT="1"/>
      <dgm:spPr/>
      <dgm:t>
        <a:bodyPr/>
        <a:lstStyle/>
        <a:p>
          <a:pPr>
            <a:lnSpc>
              <a:spcPct val="100000"/>
            </a:lnSpc>
            <a:defRPr cap="all"/>
          </a:pPr>
          <a:r>
            <a:rPr lang="en-US" sz="2600" cap="none" baseline="0" dirty="0">
              <a:latin typeface="Calibri" panose="020F0502020204030204" pitchFamily="34" charset="0"/>
              <a:cs typeface="Calibri" panose="020F0502020204030204" pitchFamily="34" charset="0"/>
            </a:rPr>
            <a:t>Connection</a:t>
          </a:r>
        </a:p>
      </dgm:t>
    </dgm:pt>
    <dgm:pt modelId="{7A7A275B-78B9-4D02-9219-9E6FFD5769C9}" type="parTrans" cxnId="{938A6C35-A113-433E-9D87-492B31EF78CC}">
      <dgm:prSet/>
      <dgm:spPr/>
      <dgm:t>
        <a:bodyPr/>
        <a:lstStyle/>
        <a:p>
          <a:endParaRPr lang="en-US"/>
        </a:p>
      </dgm:t>
    </dgm:pt>
    <dgm:pt modelId="{4128E7AC-9A69-46E7-A422-6900FF7C5B85}" type="sibTrans" cxnId="{938A6C35-A113-433E-9D87-492B31EF78CC}">
      <dgm:prSet/>
      <dgm:spPr/>
      <dgm:t>
        <a:bodyPr/>
        <a:lstStyle/>
        <a:p>
          <a:endParaRPr lang="en-US"/>
        </a:p>
      </dgm:t>
    </dgm:pt>
    <dgm:pt modelId="{B97F0531-ADCA-4ABD-BC8F-85FF177DFE2C}">
      <dgm:prSet custT="1"/>
      <dgm:spPr/>
      <dgm:t>
        <a:bodyPr/>
        <a:lstStyle/>
        <a:p>
          <a:pPr>
            <a:lnSpc>
              <a:spcPct val="100000"/>
            </a:lnSpc>
            <a:defRPr cap="all"/>
          </a:pPr>
          <a:r>
            <a:rPr lang="en-US" sz="2600" cap="none" baseline="0" dirty="0">
              <a:latin typeface="Calibri" panose="020F0502020204030204" pitchFamily="34" charset="0"/>
              <a:cs typeface="Calibri" panose="020F0502020204030204" pitchFamily="34" charset="0"/>
            </a:rPr>
            <a:t>Flexibility/</a:t>
          </a:r>
          <a:br>
            <a:rPr lang="en-US" sz="2600" cap="none" baseline="0" dirty="0">
              <a:latin typeface="Calibri" panose="020F0502020204030204" pitchFamily="34" charset="0"/>
              <a:cs typeface="Calibri" panose="020F0502020204030204" pitchFamily="34" charset="0"/>
            </a:rPr>
          </a:br>
          <a:r>
            <a:rPr lang="en-US" sz="2600" cap="none" baseline="0" dirty="0">
              <a:latin typeface="Calibri" panose="020F0502020204030204" pitchFamily="34" charset="0"/>
              <a:cs typeface="Calibri" panose="020F0502020204030204" pitchFamily="34" charset="0"/>
            </a:rPr>
            <a:t>Adaptability</a:t>
          </a:r>
        </a:p>
      </dgm:t>
    </dgm:pt>
    <dgm:pt modelId="{8045A5D5-5187-47F2-84D6-8EB4E1AA5FAA}" type="parTrans" cxnId="{E2A0E184-9D3B-4D25-BF5E-C2E86B54F5B8}">
      <dgm:prSet/>
      <dgm:spPr/>
      <dgm:t>
        <a:bodyPr/>
        <a:lstStyle/>
        <a:p>
          <a:endParaRPr lang="en-US"/>
        </a:p>
      </dgm:t>
    </dgm:pt>
    <dgm:pt modelId="{F283F351-5BED-4C7D-9F5E-FD3026DA9826}" type="sibTrans" cxnId="{E2A0E184-9D3B-4D25-BF5E-C2E86B54F5B8}">
      <dgm:prSet/>
      <dgm:spPr/>
      <dgm:t>
        <a:bodyPr/>
        <a:lstStyle/>
        <a:p>
          <a:endParaRPr lang="en-US"/>
        </a:p>
      </dgm:t>
    </dgm:pt>
    <dgm:pt modelId="{10A8AFAA-ECB5-41D2-8AC9-CE7414254E72}">
      <dgm:prSet custT="1"/>
      <dgm:spPr/>
      <dgm:t>
        <a:bodyPr/>
        <a:lstStyle/>
        <a:p>
          <a:pPr>
            <a:lnSpc>
              <a:spcPct val="100000"/>
            </a:lnSpc>
            <a:defRPr cap="all"/>
          </a:pPr>
          <a:r>
            <a:rPr lang="en-US" sz="2600" cap="none" baseline="0" dirty="0">
              <a:latin typeface="Calibri" panose="020F0502020204030204" pitchFamily="34" charset="0"/>
              <a:cs typeface="Calibri" panose="020F0502020204030204" pitchFamily="34" charset="0"/>
            </a:rPr>
            <a:t>Hope</a:t>
          </a:r>
        </a:p>
      </dgm:t>
    </dgm:pt>
    <dgm:pt modelId="{F4F3F9C6-180A-4C80-BEC6-7FCABE804C57}" type="parTrans" cxnId="{13F67843-04C6-4CDE-9AE9-F5BF0157F817}">
      <dgm:prSet/>
      <dgm:spPr/>
      <dgm:t>
        <a:bodyPr/>
        <a:lstStyle/>
        <a:p>
          <a:endParaRPr lang="en-US"/>
        </a:p>
      </dgm:t>
    </dgm:pt>
    <dgm:pt modelId="{738BB8FF-A2CA-4624-86C8-541609059E1C}" type="sibTrans" cxnId="{13F67843-04C6-4CDE-9AE9-F5BF0157F817}">
      <dgm:prSet/>
      <dgm:spPr/>
      <dgm:t>
        <a:bodyPr/>
        <a:lstStyle/>
        <a:p>
          <a:endParaRPr lang="en-US"/>
        </a:p>
      </dgm:t>
    </dgm:pt>
    <dgm:pt modelId="{BF80E24F-3114-4EF3-A5DF-78DDF17893CB}" type="pres">
      <dgm:prSet presAssocID="{F916E487-FB7F-4AF3-9321-D2470D029AA5}" presName="root" presStyleCnt="0">
        <dgm:presLayoutVars>
          <dgm:dir/>
          <dgm:resizeHandles val="exact"/>
        </dgm:presLayoutVars>
      </dgm:prSet>
      <dgm:spPr/>
    </dgm:pt>
    <dgm:pt modelId="{A00013E1-F132-4256-9DBF-8C637B2DB2C6}" type="pres">
      <dgm:prSet presAssocID="{B131EDE7-5E4D-4C6F-BA90-F9CD007233A6}" presName="compNode" presStyleCnt="0"/>
      <dgm:spPr/>
    </dgm:pt>
    <dgm:pt modelId="{2658D6E1-C240-4B79-93AD-007D4BD48569}" type="pres">
      <dgm:prSet presAssocID="{B131EDE7-5E4D-4C6F-BA90-F9CD007233A6}"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8D5CB7B-D2AB-48A3-8533-8F6C2E081835}" type="pres">
      <dgm:prSet presAssocID="{B131EDE7-5E4D-4C6F-BA90-F9CD007233A6}" presName="iconRect" presStyleLbl="node1" presStyleIdx="0" presStyleCnt="4" custLinFactNeighborX="13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DABC5C6-4A48-416C-AB54-ABB69EC1141B}" type="pres">
      <dgm:prSet presAssocID="{B131EDE7-5E4D-4C6F-BA90-F9CD007233A6}" presName="spaceRect" presStyleCnt="0"/>
      <dgm:spPr/>
    </dgm:pt>
    <dgm:pt modelId="{20441553-94DA-4570-A169-F7A708D15825}" type="pres">
      <dgm:prSet presAssocID="{B131EDE7-5E4D-4C6F-BA90-F9CD007233A6}" presName="textRect" presStyleLbl="revTx" presStyleIdx="0" presStyleCnt="4">
        <dgm:presLayoutVars>
          <dgm:chMax val="1"/>
          <dgm:chPref val="1"/>
        </dgm:presLayoutVars>
      </dgm:prSet>
      <dgm:spPr/>
    </dgm:pt>
    <dgm:pt modelId="{E2A7D29D-BAC0-4B0D-8F17-811ADF413916}" type="pres">
      <dgm:prSet presAssocID="{EACEBBCC-FF8D-4CD4-A7E4-088ECBE3D5BC}" presName="sibTrans" presStyleCnt="0"/>
      <dgm:spPr/>
    </dgm:pt>
    <dgm:pt modelId="{A6B014C7-AFC7-44A3-8401-D4F33466AFEE}" type="pres">
      <dgm:prSet presAssocID="{CB4F1316-BE5F-4401-8A83-F06FDDBE3774}" presName="compNode" presStyleCnt="0"/>
      <dgm:spPr/>
    </dgm:pt>
    <dgm:pt modelId="{86E31CA9-6A65-4145-B96F-108F4B848A07}" type="pres">
      <dgm:prSet presAssocID="{CB4F1316-BE5F-4401-8A83-F06FDDBE3774}"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18979BF-C34A-4C57-ACA9-064B1949DF5C}" type="pres">
      <dgm:prSet presAssocID="{CB4F1316-BE5F-4401-8A83-F06FDDBE3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B91AF1A-1EE8-4638-A7D0-6AD62BA11750}" type="pres">
      <dgm:prSet presAssocID="{CB4F1316-BE5F-4401-8A83-F06FDDBE3774}" presName="spaceRect" presStyleCnt="0"/>
      <dgm:spPr/>
    </dgm:pt>
    <dgm:pt modelId="{305BF33D-A7EA-4FFB-BAEC-6F2FB41F2C75}" type="pres">
      <dgm:prSet presAssocID="{CB4F1316-BE5F-4401-8A83-F06FDDBE3774}" presName="textRect" presStyleLbl="revTx" presStyleIdx="1" presStyleCnt="4">
        <dgm:presLayoutVars>
          <dgm:chMax val="1"/>
          <dgm:chPref val="1"/>
        </dgm:presLayoutVars>
      </dgm:prSet>
      <dgm:spPr/>
    </dgm:pt>
    <dgm:pt modelId="{3531D5E1-9110-4D50-A921-A772AAF16579}" type="pres">
      <dgm:prSet presAssocID="{4128E7AC-9A69-46E7-A422-6900FF7C5B85}" presName="sibTrans" presStyleCnt="0"/>
      <dgm:spPr/>
    </dgm:pt>
    <dgm:pt modelId="{8AB76E76-4045-4079-A6F9-840DEA066A50}" type="pres">
      <dgm:prSet presAssocID="{B97F0531-ADCA-4ABD-BC8F-85FF177DFE2C}" presName="compNode" presStyleCnt="0"/>
      <dgm:spPr/>
    </dgm:pt>
    <dgm:pt modelId="{28B4CB2A-2776-41B5-AE47-7E2BBE706570}" type="pres">
      <dgm:prSet presAssocID="{B97F0531-ADCA-4ABD-BC8F-85FF177DFE2C}"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B61DC2A-A780-43B6-AD50-5F8AA1F11ED1}" type="pres">
      <dgm:prSet presAssocID="{B97F0531-ADCA-4ABD-BC8F-85FF177DFE2C}" presName="iconRect" presStyleLbl="node1" presStyleIdx="2" presStyleCnt="4"/>
      <dgm:spPr>
        <a:prstGeom prst="bracketPair">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7DD5365-65B9-4077-B0E4-C5AECF2C9593}" type="pres">
      <dgm:prSet presAssocID="{B97F0531-ADCA-4ABD-BC8F-85FF177DFE2C}" presName="spaceRect" presStyleCnt="0"/>
      <dgm:spPr/>
    </dgm:pt>
    <dgm:pt modelId="{60E78148-45C5-4D7A-98BF-62B69086E3CB}" type="pres">
      <dgm:prSet presAssocID="{B97F0531-ADCA-4ABD-BC8F-85FF177DFE2C}" presName="textRect" presStyleLbl="revTx" presStyleIdx="2" presStyleCnt="4">
        <dgm:presLayoutVars>
          <dgm:chMax val="1"/>
          <dgm:chPref val="1"/>
        </dgm:presLayoutVars>
      </dgm:prSet>
      <dgm:spPr/>
    </dgm:pt>
    <dgm:pt modelId="{1720A874-B051-4AA2-8111-40C4647290E0}" type="pres">
      <dgm:prSet presAssocID="{F283F351-5BED-4C7D-9F5E-FD3026DA9826}" presName="sibTrans" presStyleCnt="0"/>
      <dgm:spPr/>
    </dgm:pt>
    <dgm:pt modelId="{379BF1E9-7D35-457E-B2E6-93A957A11CD9}" type="pres">
      <dgm:prSet presAssocID="{10A8AFAA-ECB5-41D2-8AC9-CE7414254E72}" presName="compNode" presStyleCnt="0"/>
      <dgm:spPr/>
    </dgm:pt>
    <dgm:pt modelId="{94534131-617B-4AA3-8AB4-C352211C669B}" type="pres">
      <dgm:prSet presAssocID="{10A8AFAA-ECB5-41D2-8AC9-CE7414254E72}"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FF2C54-87F8-4EF7-8AD1-FEB5B8BA9D61}" type="pres">
      <dgm:prSet presAssocID="{10A8AFAA-ECB5-41D2-8AC9-CE7414254E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67B123-4244-465A-B83A-2A3934B15853}" type="pres">
      <dgm:prSet presAssocID="{10A8AFAA-ECB5-41D2-8AC9-CE7414254E72}" presName="spaceRect" presStyleCnt="0"/>
      <dgm:spPr/>
    </dgm:pt>
    <dgm:pt modelId="{3E71E23F-D879-414A-B094-443A20B453CD}" type="pres">
      <dgm:prSet presAssocID="{10A8AFAA-ECB5-41D2-8AC9-CE7414254E72}" presName="textRect" presStyleLbl="revTx" presStyleIdx="3" presStyleCnt="4">
        <dgm:presLayoutVars>
          <dgm:chMax val="1"/>
          <dgm:chPref val="1"/>
        </dgm:presLayoutVars>
      </dgm:prSet>
      <dgm:spPr/>
    </dgm:pt>
  </dgm:ptLst>
  <dgm:cxnLst>
    <dgm:cxn modelId="{550EB821-D6DD-4014-A730-95DBBC23A561}" type="presOf" srcId="{10A8AFAA-ECB5-41D2-8AC9-CE7414254E72}" destId="{3E71E23F-D879-414A-B094-443A20B453CD}" srcOrd="0" destOrd="0" presId="urn:microsoft.com/office/officeart/2018/5/layout/IconCircleLabelList"/>
    <dgm:cxn modelId="{1FE13626-6265-4F62-BF76-F7D2EC288B4F}" type="presOf" srcId="{F916E487-FB7F-4AF3-9321-D2470D029AA5}" destId="{BF80E24F-3114-4EF3-A5DF-78DDF17893CB}" srcOrd="0" destOrd="0" presId="urn:microsoft.com/office/officeart/2018/5/layout/IconCircleLabelList"/>
    <dgm:cxn modelId="{938A6C35-A113-433E-9D87-492B31EF78CC}" srcId="{F916E487-FB7F-4AF3-9321-D2470D029AA5}" destId="{CB4F1316-BE5F-4401-8A83-F06FDDBE3774}" srcOrd="1" destOrd="0" parTransId="{7A7A275B-78B9-4D02-9219-9E6FFD5769C9}" sibTransId="{4128E7AC-9A69-46E7-A422-6900FF7C5B85}"/>
    <dgm:cxn modelId="{13F67843-04C6-4CDE-9AE9-F5BF0157F817}" srcId="{F916E487-FB7F-4AF3-9321-D2470D029AA5}" destId="{10A8AFAA-ECB5-41D2-8AC9-CE7414254E72}" srcOrd="3" destOrd="0" parTransId="{F4F3F9C6-180A-4C80-BEC6-7FCABE804C57}" sibTransId="{738BB8FF-A2CA-4624-86C8-541609059E1C}"/>
    <dgm:cxn modelId="{71E83846-B0D0-48F0-A900-77E393BCF24E}" type="presOf" srcId="{B131EDE7-5E4D-4C6F-BA90-F9CD007233A6}" destId="{20441553-94DA-4570-A169-F7A708D15825}" srcOrd="0" destOrd="0" presId="urn:microsoft.com/office/officeart/2018/5/layout/IconCircleLabelList"/>
    <dgm:cxn modelId="{297E3B46-B9A4-49B7-B52B-536F7884B53F}" type="presOf" srcId="{B97F0531-ADCA-4ABD-BC8F-85FF177DFE2C}" destId="{60E78148-45C5-4D7A-98BF-62B69086E3CB}" srcOrd="0" destOrd="0" presId="urn:microsoft.com/office/officeart/2018/5/layout/IconCircleLabelList"/>
    <dgm:cxn modelId="{E2A0E184-9D3B-4D25-BF5E-C2E86B54F5B8}" srcId="{F916E487-FB7F-4AF3-9321-D2470D029AA5}" destId="{B97F0531-ADCA-4ABD-BC8F-85FF177DFE2C}" srcOrd="2" destOrd="0" parTransId="{8045A5D5-5187-47F2-84D6-8EB4E1AA5FAA}" sibTransId="{F283F351-5BED-4C7D-9F5E-FD3026DA9826}"/>
    <dgm:cxn modelId="{1A5A7BAD-1AAA-470A-9EF2-466BC830AA66}" type="presOf" srcId="{CB4F1316-BE5F-4401-8A83-F06FDDBE3774}" destId="{305BF33D-A7EA-4FFB-BAEC-6F2FB41F2C75}" srcOrd="0" destOrd="0" presId="urn:microsoft.com/office/officeart/2018/5/layout/IconCircleLabelList"/>
    <dgm:cxn modelId="{108D1DDD-09ED-44BF-B800-AA9A94BC7749}" srcId="{F916E487-FB7F-4AF3-9321-D2470D029AA5}" destId="{B131EDE7-5E4D-4C6F-BA90-F9CD007233A6}" srcOrd="0" destOrd="0" parTransId="{2BC5133D-3482-41CA-B7BC-251960C0C063}" sibTransId="{EACEBBCC-FF8D-4CD4-A7E4-088ECBE3D5BC}"/>
    <dgm:cxn modelId="{F662F4D6-BD55-4DE2-8D23-DCF840B5E275}" type="presParOf" srcId="{BF80E24F-3114-4EF3-A5DF-78DDF17893CB}" destId="{A00013E1-F132-4256-9DBF-8C637B2DB2C6}" srcOrd="0" destOrd="0" presId="urn:microsoft.com/office/officeart/2018/5/layout/IconCircleLabelList"/>
    <dgm:cxn modelId="{73450AC6-56CD-48E6-90E5-05C9B4F8BB41}" type="presParOf" srcId="{A00013E1-F132-4256-9DBF-8C637B2DB2C6}" destId="{2658D6E1-C240-4B79-93AD-007D4BD48569}" srcOrd="0" destOrd="0" presId="urn:microsoft.com/office/officeart/2018/5/layout/IconCircleLabelList"/>
    <dgm:cxn modelId="{01379C13-BB2A-4844-BE22-6D2C395CBF45}" type="presParOf" srcId="{A00013E1-F132-4256-9DBF-8C637B2DB2C6}" destId="{F8D5CB7B-D2AB-48A3-8533-8F6C2E081835}" srcOrd="1" destOrd="0" presId="urn:microsoft.com/office/officeart/2018/5/layout/IconCircleLabelList"/>
    <dgm:cxn modelId="{77AA7AEA-35AF-446F-9783-D80B6C9E7CB5}" type="presParOf" srcId="{A00013E1-F132-4256-9DBF-8C637B2DB2C6}" destId="{9DABC5C6-4A48-416C-AB54-ABB69EC1141B}" srcOrd="2" destOrd="0" presId="urn:microsoft.com/office/officeart/2018/5/layout/IconCircleLabelList"/>
    <dgm:cxn modelId="{E56A26AA-3DAE-4749-8728-784F34E8AD9C}" type="presParOf" srcId="{A00013E1-F132-4256-9DBF-8C637B2DB2C6}" destId="{20441553-94DA-4570-A169-F7A708D15825}" srcOrd="3" destOrd="0" presId="urn:microsoft.com/office/officeart/2018/5/layout/IconCircleLabelList"/>
    <dgm:cxn modelId="{73752FA4-4A06-4488-80AD-A350D2B611AD}" type="presParOf" srcId="{BF80E24F-3114-4EF3-A5DF-78DDF17893CB}" destId="{E2A7D29D-BAC0-4B0D-8F17-811ADF413916}" srcOrd="1" destOrd="0" presId="urn:microsoft.com/office/officeart/2018/5/layout/IconCircleLabelList"/>
    <dgm:cxn modelId="{9EC9BF39-C8A4-4FE8-93DC-F1E2D2DB97DD}" type="presParOf" srcId="{BF80E24F-3114-4EF3-A5DF-78DDF17893CB}" destId="{A6B014C7-AFC7-44A3-8401-D4F33466AFEE}" srcOrd="2" destOrd="0" presId="urn:microsoft.com/office/officeart/2018/5/layout/IconCircleLabelList"/>
    <dgm:cxn modelId="{5E3996FB-B7B5-4A88-9DFF-9F54C2C330C1}" type="presParOf" srcId="{A6B014C7-AFC7-44A3-8401-D4F33466AFEE}" destId="{86E31CA9-6A65-4145-B96F-108F4B848A07}" srcOrd="0" destOrd="0" presId="urn:microsoft.com/office/officeart/2018/5/layout/IconCircleLabelList"/>
    <dgm:cxn modelId="{6EF232CA-14C8-4495-A1AD-0390724C60BB}" type="presParOf" srcId="{A6B014C7-AFC7-44A3-8401-D4F33466AFEE}" destId="{018979BF-C34A-4C57-ACA9-064B1949DF5C}" srcOrd="1" destOrd="0" presId="urn:microsoft.com/office/officeart/2018/5/layout/IconCircleLabelList"/>
    <dgm:cxn modelId="{B9CC02C1-5FAF-4C85-A5A3-FF885B6B2DD8}" type="presParOf" srcId="{A6B014C7-AFC7-44A3-8401-D4F33466AFEE}" destId="{6B91AF1A-1EE8-4638-A7D0-6AD62BA11750}" srcOrd="2" destOrd="0" presId="urn:microsoft.com/office/officeart/2018/5/layout/IconCircleLabelList"/>
    <dgm:cxn modelId="{9AF0251C-4E64-47E0-813B-4273FFFA49F2}" type="presParOf" srcId="{A6B014C7-AFC7-44A3-8401-D4F33466AFEE}" destId="{305BF33D-A7EA-4FFB-BAEC-6F2FB41F2C75}" srcOrd="3" destOrd="0" presId="urn:microsoft.com/office/officeart/2018/5/layout/IconCircleLabelList"/>
    <dgm:cxn modelId="{040F5C5A-BA9B-4592-BC90-2AFF154645E0}" type="presParOf" srcId="{BF80E24F-3114-4EF3-A5DF-78DDF17893CB}" destId="{3531D5E1-9110-4D50-A921-A772AAF16579}" srcOrd="3" destOrd="0" presId="urn:microsoft.com/office/officeart/2018/5/layout/IconCircleLabelList"/>
    <dgm:cxn modelId="{31D91967-E395-479F-95D5-C4FF89688FD0}" type="presParOf" srcId="{BF80E24F-3114-4EF3-A5DF-78DDF17893CB}" destId="{8AB76E76-4045-4079-A6F9-840DEA066A50}" srcOrd="4" destOrd="0" presId="urn:microsoft.com/office/officeart/2018/5/layout/IconCircleLabelList"/>
    <dgm:cxn modelId="{8C371F71-51CF-4E82-8BE3-E499189BB970}" type="presParOf" srcId="{8AB76E76-4045-4079-A6F9-840DEA066A50}" destId="{28B4CB2A-2776-41B5-AE47-7E2BBE706570}" srcOrd="0" destOrd="0" presId="urn:microsoft.com/office/officeart/2018/5/layout/IconCircleLabelList"/>
    <dgm:cxn modelId="{1096C903-1723-4147-9E52-9A440D47DC84}" type="presParOf" srcId="{8AB76E76-4045-4079-A6F9-840DEA066A50}" destId="{CB61DC2A-A780-43B6-AD50-5F8AA1F11ED1}" srcOrd="1" destOrd="0" presId="urn:microsoft.com/office/officeart/2018/5/layout/IconCircleLabelList"/>
    <dgm:cxn modelId="{A5EB20B4-17C7-4BE0-AB4B-A8136050FC69}" type="presParOf" srcId="{8AB76E76-4045-4079-A6F9-840DEA066A50}" destId="{27DD5365-65B9-4077-B0E4-C5AECF2C9593}" srcOrd="2" destOrd="0" presId="urn:microsoft.com/office/officeart/2018/5/layout/IconCircleLabelList"/>
    <dgm:cxn modelId="{923768D5-190B-41DD-89A2-BAC5935A8B2F}" type="presParOf" srcId="{8AB76E76-4045-4079-A6F9-840DEA066A50}" destId="{60E78148-45C5-4D7A-98BF-62B69086E3CB}" srcOrd="3" destOrd="0" presId="urn:microsoft.com/office/officeart/2018/5/layout/IconCircleLabelList"/>
    <dgm:cxn modelId="{3EEC74D9-1061-49F4-80AE-EDE392BE5666}" type="presParOf" srcId="{BF80E24F-3114-4EF3-A5DF-78DDF17893CB}" destId="{1720A874-B051-4AA2-8111-40C4647290E0}" srcOrd="5" destOrd="0" presId="urn:microsoft.com/office/officeart/2018/5/layout/IconCircleLabelList"/>
    <dgm:cxn modelId="{8A83F5C1-F680-4B9F-8888-05F3F04F6766}" type="presParOf" srcId="{BF80E24F-3114-4EF3-A5DF-78DDF17893CB}" destId="{379BF1E9-7D35-457E-B2E6-93A957A11CD9}" srcOrd="6" destOrd="0" presId="urn:microsoft.com/office/officeart/2018/5/layout/IconCircleLabelList"/>
    <dgm:cxn modelId="{C4A1EDD3-B069-470C-B2D2-DC7368CD0DF7}" type="presParOf" srcId="{379BF1E9-7D35-457E-B2E6-93A957A11CD9}" destId="{94534131-617B-4AA3-8AB4-C352211C669B}" srcOrd="0" destOrd="0" presId="urn:microsoft.com/office/officeart/2018/5/layout/IconCircleLabelList"/>
    <dgm:cxn modelId="{52E3390A-15A5-4D3A-B90C-C5B9D948A2E0}" type="presParOf" srcId="{379BF1E9-7D35-457E-B2E6-93A957A11CD9}" destId="{AAFF2C54-87F8-4EF7-8AD1-FEB5B8BA9D61}" srcOrd="1" destOrd="0" presId="urn:microsoft.com/office/officeart/2018/5/layout/IconCircleLabelList"/>
    <dgm:cxn modelId="{3F81A90A-F819-4DD8-B7AB-CF7649D073F9}" type="presParOf" srcId="{379BF1E9-7D35-457E-B2E6-93A957A11CD9}" destId="{1267B123-4244-465A-B83A-2A3934B15853}" srcOrd="2" destOrd="0" presId="urn:microsoft.com/office/officeart/2018/5/layout/IconCircleLabelList"/>
    <dgm:cxn modelId="{1EC7EF50-21F6-4BFA-ADCF-F2F0D46CCF32}" type="presParOf" srcId="{379BF1E9-7D35-457E-B2E6-93A957A11CD9}" destId="{3E71E23F-D879-414A-B094-443A20B453C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B6D89F2-58FA-4CD4-BF8B-E085772EE09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53499B76-A006-4CEC-87E2-9BF5A3790A32}">
      <dgm:prSet custT="1"/>
      <dgm:spPr/>
      <dgm:t>
        <a:bodyPr/>
        <a:lstStyle/>
        <a:p>
          <a:pPr algn="l"/>
          <a:r>
            <a:rPr lang="en-US" sz="2000" b="1" dirty="0"/>
            <a:t>Transparency: </a:t>
          </a:r>
          <a:r>
            <a:rPr lang="en-US" sz="2000" dirty="0"/>
            <a:t>continue to talk about things that bother you, and resilience.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968A3AE-3D70-47E2-9618-05A0A6DF3B04}" type="parTrans" cxnId="{AF0D63F3-AB4A-4B12-8DC9-C29B7A24133F}">
      <dgm:prSet/>
      <dgm:spPr/>
      <dgm:t>
        <a:bodyPr/>
        <a:lstStyle/>
        <a:p>
          <a:endParaRPr lang="en-US"/>
        </a:p>
      </dgm:t>
    </dgm:pt>
    <dgm:pt modelId="{2788B9E4-86F4-44E7-879E-998C82E95291}" type="sibTrans" cxnId="{AF0D63F3-AB4A-4B12-8DC9-C29B7A24133F}">
      <dgm:prSet/>
      <dgm:spPr/>
      <dgm:t>
        <a:bodyPr/>
        <a:lstStyle/>
        <a:p>
          <a:endParaRPr lang="en-US"/>
        </a:p>
      </dgm:t>
    </dgm:pt>
    <dgm:pt modelId="{787CB3E6-6051-450B-8CC9-F9B9307D31C4}">
      <dgm:prSet custT="1"/>
      <dgm:spPr/>
      <dgm:t>
        <a:bodyPr/>
        <a:lstStyle/>
        <a:p>
          <a:pPr algn="l"/>
          <a:r>
            <a:rPr lang="en-US" sz="2000" b="1" dirty="0"/>
            <a:t>Regulation: </a:t>
          </a:r>
          <a:r>
            <a:rPr lang="en-US" sz="2000" dirty="0"/>
            <a:t>Take time before responding to others. Regulate your responses to avoid impulsive, risky or emotionally charged decision making.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60755E4-3A57-44C9-8CAC-C0C1E081DF3A}" type="parTrans" cxnId="{21C15AC5-A799-434A-B304-34F0BCA8CA15}">
      <dgm:prSet/>
      <dgm:spPr/>
      <dgm:t>
        <a:bodyPr/>
        <a:lstStyle/>
        <a:p>
          <a:endParaRPr lang="en-US"/>
        </a:p>
      </dgm:t>
    </dgm:pt>
    <dgm:pt modelId="{382939B7-7C72-4820-8CF9-BFF2A74BE4F6}" type="sibTrans" cxnId="{21C15AC5-A799-434A-B304-34F0BCA8CA15}">
      <dgm:prSet/>
      <dgm:spPr/>
      <dgm:t>
        <a:bodyPr/>
        <a:lstStyle/>
        <a:p>
          <a:endParaRPr lang="en-US"/>
        </a:p>
      </dgm:t>
    </dgm:pt>
    <dgm:pt modelId="{A75AD2C6-2A14-4859-876D-6BB4FEE615BD}">
      <dgm:prSet custT="1"/>
      <dgm:spPr/>
      <dgm:t>
        <a:bodyPr/>
        <a:lstStyle/>
        <a:p>
          <a:pPr algn="l"/>
          <a:r>
            <a:rPr lang="en-US" sz="2000" b="1" dirty="0"/>
            <a:t>Integration: </a:t>
          </a:r>
          <a:r>
            <a:rPr lang="en-US" sz="2000" dirty="0"/>
            <a:t>Integrate your thoughts, feelings and behaviors to be as congruent as you can.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A1E313-9CEC-4993-82C2-157F0F262605}" type="parTrans" cxnId="{7DA7DA58-5575-4298-AF44-EDBF7EC9E319}">
      <dgm:prSet/>
      <dgm:spPr/>
      <dgm:t>
        <a:bodyPr/>
        <a:lstStyle/>
        <a:p>
          <a:endParaRPr lang="en-US"/>
        </a:p>
      </dgm:t>
    </dgm:pt>
    <dgm:pt modelId="{88C827C9-D3B2-4639-BE76-EC4A4BAB05B0}" type="sibTrans" cxnId="{7DA7DA58-5575-4298-AF44-EDBF7EC9E319}">
      <dgm:prSet/>
      <dgm:spPr/>
      <dgm:t>
        <a:bodyPr/>
        <a:lstStyle/>
        <a:p>
          <a:endParaRPr lang="en-US"/>
        </a:p>
      </dgm:t>
    </dgm:pt>
    <dgm:pt modelId="{5F2C21F5-3BCE-4041-9C84-47E18D81E6C4}">
      <dgm:prSet custT="1"/>
      <dgm:spPr/>
      <dgm:t>
        <a:bodyPr/>
        <a:lstStyle/>
        <a:p>
          <a:pPr algn="l"/>
          <a:r>
            <a:rPr lang="en-US" sz="2000" b="1" dirty="0"/>
            <a:t>Values and Vision: </a:t>
          </a:r>
          <a:r>
            <a:rPr lang="en-US" sz="2000" dirty="0"/>
            <a:t>Use your core values to help you map out HOW you want to engage with others.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8BFC4E-11EB-4B3F-97A2-E7C7C46AA19D}" type="parTrans" cxnId="{EC9B47B7-62AF-4046-B2B0-0037BAB25470}">
      <dgm:prSet/>
      <dgm:spPr/>
      <dgm:t>
        <a:bodyPr/>
        <a:lstStyle/>
        <a:p>
          <a:endParaRPr lang="en-US"/>
        </a:p>
      </dgm:t>
    </dgm:pt>
    <dgm:pt modelId="{CE9A3372-A047-4EAB-9831-006766E856F3}" type="sibTrans" cxnId="{EC9B47B7-62AF-4046-B2B0-0037BAB25470}">
      <dgm:prSet/>
      <dgm:spPr/>
      <dgm:t>
        <a:bodyPr/>
        <a:lstStyle/>
        <a:p>
          <a:endParaRPr lang="en-US"/>
        </a:p>
      </dgm:t>
    </dgm:pt>
    <dgm:pt modelId="{18D115CB-18B3-44FE-91C0-633F7901BD5B}">
      <dgm:prSet custT="1"/>
      <dgm:spPr/>
      <dgm:t>
        <a:bodyPr/>
        <a:lstStyle/>
        <a:p>
          <a:pPr algn="l"/>
          <a:r>
            <a:rPr lang="en-US" sz="2000" b="1" dirty="0"/>
            <a:t>Effort: </a:t>
          </a:r>
          <a:r>
            <a:rPr lang="en-US" sz="2000" dirty="0"/>
            <a:t>Recognize and celebrate effort (for adults and youth alike) in the context of the limited emotional, cognitive and physical resources many of us have right now.</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282A79-94CC-480E-8792-37A2535D6357}" type="parTrans" cxnId="{E9201D7F-4C13-4F22-9B9B-69DB222F8262}">
      <dgm:prSet/>
      <dgm:spPr/>
      <dgm:t>
        <a:bodyPr/>
        <a:lstStyle/>
        <a:p>
          <a:endParaRPr lang="en-US"/>
        </a:p>
      </dgm:t>
    </dgm:pt>
    <dgm:pt modelId="{955F3CA5-C6B6-45B5-B182-76E62345A83A}" type="sibTrans" cxnId="{E9201D7F-4C13-4F22-9B9B-69DB222F8262}">
      <dgm:prSet/>
      <dgm:spPr/>
      <dgm:t>
        <a:bodyPr/>
        <a:lstStyle/>
        <a:p>
          <a:endParaRPr lang="en-US"/>
        </a:p>
      </dgm:t>
    </dgm:pt>
    <dgm:pt modelId="{C6ACA299-6F72-5B49-8EFE-BED859341FDC}">
      <dgm:prSet custT="1"/>
      <dgm:spPr/>
      <dgm:t>
        <a:bodyPr/>
        <a:lstStyle/>
        <a:p>
          <a:pPr algn="l"/>
          <a:r>
            <a:rPr lang="en-US" sz="2000" b="1" dirty="0"/>
            <a:t>Health: </a:t>
          </a:r>
          <a:r>
            <a:rPr lang="en-US" sz="2000" dirty="0"/>
            <a:t>Include your behavioral health in your focus on health. What is good for you emotionally and mentally?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7BED440-5A44-0D47-B0D2-EE7FDF3E3226}" type="parTrans" cxnId="{02C5D811-D92C-6047-AEE8-3B091519BA15}">
      <dgm:prSet/>
      <dgm:spPr/>
      <dgm:t>
        <a:bodyPr/>
        <a:lstStyle/>
        <a:p>
          <a:endParaRPr lang="en-US"/>
        </a:p>
      </dgm:t>
    </dgm:pt>
    <dgm:pt modelId="{628EF39E-99AA-2249-B9EA-405EC8084C90}" type="sibTrans" cxnId="{02C5D811-D92C-6047-AEE8-3B091519BA15}">
      <dgm:prSet/>
      <dgm:spPr/>
      <dgm:t>
        <a:bodyPr/>
        <a:lstStyle/>
        <a:p>
          <a:endParaRPr lang="en-US"/>
        </a:p>
      </dgm:t>
    </dgm:pt>
    <dgm:pt modelId="{390A2DA4-E238-0A49-8F64-4401BA639780}" type="pres">
      <dgm:prSet presAssocID="{AB6D89F2-58FA-4CD4-BF8B-E085772EE090}" presName="Name0" presStyleCnt="0">
        <dgm:presLayoutVars>
          <dgm:chMax val="7"/>
          <dgm:chPref val="7"/>
          <dgm:dir/>
        </dgm:presLayoutVars>
      </dgm:prSet>
      <dgm:spPr/>
    </dgm:pt>
    <dgm:pt modelId="{8117EB24-2015-2D41-9357-E242A17D047C}" type="pres">
      <dgm:prSet presAssocID="{AB6D89F2-58FA-4CD4-BF8B-E085772EE090}" presName="Name1" presStyleCnt="0"/>
      <dgm:spPr/>
    </dgm:pt>
    <dgm:pt modelId="{690403DB-603E-1845-88FA-91CEC3980619}" type="pres">
      <dgm:prSet presAssocID="{AB6D89F2-58FA-4CD4-BF8B-E085772EE090}" presName="cycle" presStyleCnt="0"/>
      <dgm:spPr/>
    </dgm:pt>
    <dgm:pt modelId="{8B882613-F38F-2044-9F93-0DBB9215076B}" type="pres">
      <dgm:prSet presAssocID="{AB6D89F2-58FA-4CD4-BF8B-E085772EE090}" presName="srcNode" presStyleLbl="node1" presStyleIdx="0" presStyleCnt="6"/>
      <dgm:spPr/>
    </dgm:pt>
    <dgm:pt modelId="{8104B7D2-0889-254D-9F34-46FB5CB6774E}" type="pres">
      <dgm:prSet presAssocID="{AB6D89F2-58FA-4CD4-BF8B-E085772EE090}" presName="conn" presStyleLbl="parChTrans1D2" presStyleIdx="0" presStyleCnt="1"/>
      <dgm:spPr/>
    </dgm:pt>
    <dgm:pt modelId="{F8D5F293-EA38-A74D-8F3A-AC13D010481B}" type="pres">
      <dgm:prSet presAssocID="{AB6D89F2-58FA-4CD4-BF8B-E085772EE090}" presName="extraNode" presStyleLbl="node1" presStyleIdx="0" presStyleCnt="6"/>
      <dgm:spPr/>
    </dgm:pt>
    <dgm:pt modelId="{E02F61ED-0CBB-1248-A2FB-5141AB712EFF}" type="pres">
      <dgm:prSet presAssocID="{AB6D89F2-58FA-4CD4-BF8B-E085772EE090}" presName="dstNode" presStyleLbl="node1" presStyleIdx="0" presStyleCnt="6"/>
      <dgm:spPr/>
    </dgm:pt>
    <dgm:pt modelId="{A4648D6D-9F7A-6D49-B6B1-9583C4D6320F}" type="pres">
      <dgm:prSet presAssocID="{53499B76-A006-4CEC-87E2-9BF5A3790A32}" presName="text_1" presStyleLbl="node1" presStyleIdx="0" presStyleCnt="6">
        <dgm:presLayoutVars>
          <dgm:bulletEnabled val="1"/>
        </dgm:presLayoutVars>
      </dgm:prSet>
      <dgm:spPr/>
    </dgm:pt>
    <dgm:pt modelId="{05038621-6C4D-C24D-904B-559B281B5687}" type="pres">
      <dgm:prSet presAssocID="{53499B76-A006-4CEC-87E2-9BF5A3790A32}" presName="accent_1" presStyleCnt="0"/>
      <dgm:spPr/>
    </dgm:pt>
    <dgm:pt modelId="{3ED3CDBE-5C04-324E-8B05-1D5B8BBD049E}" type="pres">
      <dgm:prSet presAssocID="{53499B76-A006-4CEC-87E2-9BF5A3790A32}" presName="accentRepeatNode" presStyleLbl="solidFgAcc1" presStyleIdx="0" presStyleCnt="6"/>
      <dgm:spPr/>
    </dgm:pt>
    <dgm:pt modelId="{C3FB6DFB-33DA-B14F-9C41-53805C19333C}" type="pres">
      <dgm:prSet presAssocID="{C6ACA299-6F72-5B49-8EFE-BED859341FDC}" presName="text_2" presStyleLbl="node1" presStyleIdx="1" presStyleCnt="6">
        <dgm:presLayoutVars>
          <dgm:bulletEnabled val="1"/>
        </dgm:presLayoutVars>
      </dgm:prSet>
      <dgm:spPr/>
    </dgm:pt>
    <dgm:pt modelId="{F18CB0D1-6CBE-0D47-911F-5EE9BF60DE5A}" type="pres">
      <dgm:prSet presAssocID="{C6ACA299-6F72-5B49-8EFE-BED859341FDC}" presName="accent_2" presStyleCnt="0"/>
      <dgm:spPr/>
    </dgm:pt>
    <dgm:pt modelId="{710EB89D-153B-E74E-8783-7C5F8916263E}" type="pres">
      <dgm:prSet presAssocID="{C6ACA299-6F72-5B49-8EFE-BED859341FDC}" presName="accentRepeatNode" presStyleLbl="solidFgAcc1" presStyleIdx="1" presStyleCnt="6"/>
      <dgm:spPr/>
    </dgm:pt>
    <dgm:pt modelId="{B5F9EBA0-942A-E14B-BED8-D40DE40C430C}" type="pres">
      <dgm:prSet presAssocID="{787CB3E6-6051-450B-8CC9-F9B9307D31C4}" presName="text_3" presStyleLbl="node1" presStyleIdx="2" presStyleCnt="6">
        <dgm:presLayoutVars>
          <dgm:bulletEnabled val="1"/>
        </dgm:presLayoutVars>
      </dgm:prSet>
      <dgm:spPr/>
    </dgm:pt>
    <dgm:pt modelId="{DA1805D8-CC8B-5143-87A8-826A21944B89}" type="pres">
      <dgm:prSet presAssocID="{787CB3E6-6051-450B-8CC9-F9B9307D31C4}" presName="accent_3" presStyleCnt="0"/>
      <dgm:spPr/>
    </dgm:pt>
    <dgm:pt modelId="{6EC4A886-D20F-E94B-9177-309D3196E075}" type="pres">
      <dgm:prSet presAssocID="{787CB3E6-6051-450B-8CC9-F9B9307D31C4}" presName="accentRepeatNode" presStyleLbl="solidFgAcc1" presStyleIdx="2" presStyleCnt="6"/>
      <dgm:spPr/>
    </dgm:pt>
    <dgm:pt modelId="{2F8E7388-31DA-9448-B336-3ED977838037}" type="pres">
      <dgm:prSet presAssocID="{A75AD2C6-2A14-4859-876D-6BB4FEE615BD}" presName="text_4" presStyleLbl="node1" presStyleIdx="3" presStyleCnt="6">
        <dgm:presLayoutVars>
          <dgm:bulletEnabled val="1"/>
        </dgm:presLayoutVars>
      </dgm:prSet>
      <dgm:spPr/>
    </dgm:pt>
    <dgm:pt modelId="{A78E8672-FE2B-3744-99F4-F03ACD6163B2}" type="pres">
      <dgm:prSet presAssocID="{A75AD2C6-2A14-4859-876D-6BB4FEE615BD}" presName="accent_4" presStyleCnt="0"/>
      <dgm:spPr/>
    </dgm:pt>
    <dgm:pt modelId="{B4680E0C-8888-9F46-860A-40DBB14150FA}" type="pres">
      <dgm:prSet presAssocID="{A75AD2C6-2A14-4859-876D-6BB4FEE615BD}" presName="accentRepeatNode" presStyleLbl="solidFgAcc1" presStyleIdx="3" presStyleCnt="6"/>
      <dgm:spPr/>
    </dgm:pt>
    <dgm:pt modelId="{22DF8FE8-080C-2D41-A7ED-60F143ED813D}" type="pres">
      <dgm:prSet presAssocID="{5F2C21F5-3BCE-4041-9C84-47E18D81E6C4}" presName="text_5" presStyleLbl="node1" presStyleIdx="4" presStyleCnt="6">
        <dgm:presLayoutVars>
          <dgm:bulletEnabled val="1"/>
        </dgm:presLayoutVars>
      </dgm:prSet>
      <dgm:spPr/>
    </dgm:pt>
    <dgm:pt modelId="{1868AAB7-2C00-5E4F-90FB-CC94F046C5E6}" type="pres">
      <dgm:prSet presAssocID="{5F2C21F5-3BCE-4041-9C84-47E18D81E6C4}" presName="accent_5" presStyleCnt="0"/>
      <dgm:spPr/>
    </dgm:pt>
    <dgm:pt modelId="{B6E1296B-871A-5B42-8527-C461AEFFC6DE}" type="pres">
      <dgm:prSet presAssocID="{5F2C21F5-3BCE-4041-9C84-47E18D81E6C4}" presName="accentRepeatNode" presStyleLbl="solidFgAcc1" presStyleIdx="4" presStyleCnt="6"/>
      <dgm:spPr/>
    </dgm:pt>
    <dgm:pt modelId="{A1D4E74D-266A-BE42-BBD9-26E21FE4669E}" type="pres">
      <dgm:prSet presAssocID="{18D115CB-18B3-44FE-91C0-633F7901BD5B}" presName="text_6" presStyleLbl="node1" presStyleIdx="5" presStyleCnt="6">
        <dgm:presLayoutVars>
          <dgm:bulletEnabled val="1"/>
        </dgm:presLayoutVars>
      </dgm:prSet>
      <dgm:spPr/>
    </dgm:pt>
    <dgm:pt modelId="{F7F5F695-2768-8C4D-AF83-369C4B7EF33D}" type="pres">
      <dgm:prSet presAssocID="{18D115CB-18B3-44FE-91C0-633F7901BD5B}" presName="accent_6" presStyleCnt="0"/>
      <dgm:spPr/>
    </dgm:pt>
    <dgm:pt modelId="{457CE303-C4EA-F840-9877-845C5A13E57F}" type="pres">
      <dgm:prSet presAssocID="{18D115CB-18B3-44FE-91C0-633F7901BD5B}" presName="accentRepeatNode" presStyleLbl="solidFgAcc1" presStyleIdx="5" presStyleCnt="6"/>
      <dgm:spPr/>
    </dgm:pt>
  </dgm:ptLst>
  <dgm:cxnLst>
    <dgm:cxn modelId="{02C5D811-D92C-6047-AEE8-3B091519BA15}" srcId="{AB6D89F2-58FA-4CD4-BF8B-E085772EE090}" destId="{C6ACA299-6F72-5B49-8EFE-BED859341FDC}" srcOrd="1" destOrd="0" parTransId="{77BED440-5A44-0D47-B0D2-EE7FDF3E3226}" sibTransId="{628EF39E-99AA-2249-B9EA-405EC8084C90}"/>
    <dgm:cxn modelId="{772A902D-6BB1-AE46-9A14-870427865450}" type="presOf" srcId="{5F2C21F5-3BCE-4041-9C84-47E18D81E6C4}" destId="{22DF8FE8-080C-2D41-A7ED-60F143ED813D}" srcOrd="0" destOrd="0" presId="urn:microsoft.com/office/officeart/2008/layout/VerticalCurvedList"/>
    <dgm:cxn modelId="{72ECDE37-B0FC-3C4C-9A74-C1D897B48231}" type="presOf" srcId="{18D115CB-18B3-44FE-91C0-633F7901BD5B}" destId="{A1D4E74D-266A-BE42-BBD9-26E21FE4669E}" srcOrd="0" destOrd="0" presId="urn:microsoft.com/office/officeart/2008/layout/VerticalCurvedList"/>
    <dgm:cxn modelId="{7DA7DA58-5575-4298-AF44-EDBF7EC9E319}" srcId="{AB6D89F2-58FA-4CD4-BF8B-E085772EE090}" destId="{A75AD2C6-2A14-4859-876D-6BB4FEE615BD}" srcOrd="3" destOrd="0" parTransId="{E2A1E313-9CEC-4993-82C2-157F0F262605}" sibTransId="{88C827C9-D3B2-4639-BE76-EC4A4BAB05B0}"/>
    <dgm:cxn modelId="{0A7F035C-53BA-C14F-A22A-B756140C04B0}" type="presOf" srcId="{787CB3E6-6051-450B-8CC9-F9B9307D31C4}" destId="{B5F9EBA0-942A-E14B-BED8-D40DE40C430C}" srcOrd="0" destOrd="0" presId="urn:microsoft.com/office/officeart/2008/layout/VerticalCurvedList"/>
    <dgm:cxn modelId="{E9201D7F-4C13-4F22-9B9B-69DB222F8262}" srcId="{AB6D89F2-58FA-4CD4-BF8B-E085772EE090}" destId="{18D115CB-18B3-44FE-91C0-633F7901BD5B}" srcOrd="5" destOrd="0" parTransId="{AA282A79-94CC-480E-8792-37A2535D6357}" sibTransId="{955F3CA5-C6B6-45B5-B182-76E62345A83A}"/>
    <dgm:cxn modelId="{C4FF8E85-723D-B147-982E-A8E52BF8F14C}" type="presOf" srcId="{A75AD2C6-2A14-4859-876D-6BB4FEE615BD}" destId="{2F8E7388-31DA-9448-B336-3ED977838037}" srcOrd="0" destOrd="0" presId="urn:microsoft.com/office/officeart/2008/layout/VerticalCurvedList"/>
    <dgm:cxn modelId="{A6D76A92-C7B9-A746-B95F-E2AF78F7BDCA}" type="presOf" srcId="{53499B76-A006-4CEC-87E2-9BF5A3790A32}" destId="{A4648D6D-9F7A-6D49-B6B1-9583C4D6320F}" srcOrd="0" destOrd="0" presId="urn:microsoft.com/office/officeart/2008/layout/VerticalCurvedList"/>
    <dgm:cxn modelId="{EC9B47B7-62AF-4046-B2B0-0037BAB25470}" srcId="{AB6D89F2-58FA-4CD4-BF8B-E085772EE090}" destId="{5F2C21F5-3BCE-4041-9C84-47E18D81E6C4}" srcOrd="4" destOrd="0" parTransId="{998BFC4E-11EB-4B3F-97A2-E7C7C46AA19D}" sibTransId="{CE9A3372-A047-4EAB-9831-006766E856F3}"/>
    <dgm:cxn modelId="{21C15AC5-A799-434A-B304-34F0BCA8CA15}" srcId="{AB6D89F2-58FA-4CD4-BF8B-E085772EE090}" destId="{787CB3E6-6051-450B-8CC9-F9B9307D31C4}" srcOrd="2" destOrd="0" parTransId="{260755E4-3A57-44C9-8CAC-C0C1E081DF3A}" sibTransId="{382939B7-7C72-4820-8CF9-BFF2A74BE4F6}"/>
    <dgm:cxn modelId="{D94FC7D6-A795-E84B-8D0F-7FEBA8248DC1}" type="presOf" srcId="{AB6D89F2-58FA-4CD4-BF8B-E085772EE090}" destId="{390A2DA4-E238-0A49-8F64-4401BA639780}" srcOrd="0" destOrd="0" presId="urn:microsoft.com/office/officeart/2008/layout/VerticalCurvedList"/>
    <dgm:cxn modelId="{A101DEE8-9ADE-814A-9EAB-693029DCAD45}" type="presOf" srcId="{2788B9E4-86F4-44E7-879E-998C82E95291}" destId="{8104B7D2-0889-254D-9F34-46FB5CB6774E}" srcOrd="0" destOrd="0" presId="urn:microsoft.com/office/officeart/2008/layout/VerticalCurvedList"/>
    <dgm:cxn modelId="{AF0D63F3-AB4A-4B12-8DC9-C29B7A24133F}" srcId="{AB6D89F2-58FA-4CD4-BF8B-E085772EE090}" destId="{53499B76-A006-4CEC-87E2-9BF5A3790A32}" srcOrd="0" destOrd="0" parTransId="{2968A3AE-3D70-47E2-9618-05A0A6DF3B04}" sibTransId="{2788B9E4-86F4-44E7-879E-998C82E95291}"/>
    <dgm:cxn modelId="{9DEF19FA-80C7-554D-928E-D174A380EE56}" type="presOf" srcId="{C6ACA299-6F72-5B49-8EFE-BED859341FDC}" destId="{C3FB6DFB-33DA-B14F-9C41-53805C19333C}" srcOrd="0" destOrd="0" presId="urn:microsoft.com/office/officeart/2008/layout/VerticalCurvedList"/>
    <dgm:cxn modelId="{A2C17084-66ED-8242-95A0-72DF46B24310}" type="presParOf" srcId="{390A2DA4-E238-0A49-8F64-4401BA639780}" destId="{8117EB24-2015-2D41-9357-E242A17D047C}" srcOrd="0" destOrd="0" presId="urn:microsoft.com/office/officeart/2008/layout/VerticalCurvedList"/>
    <dgm:cxn modelId="{555125B7-A4C4-9C45-952B-581B95318791}" type="presParOf" srcId="{8117EB24-2015-2D41-9357-E242A17D047C}" destId="{690403DB-603E-1845-88FA-91CEC3980619}" srcOrd="0" destOrd="0" presId="urn:microsoft.com/office/officeart/2008/layout/VerticalCurvedList"/>
    <dgm:cxn modelId="{03FF316F-A09D-C049-AAE3-F33BD71AF10C}" type="presParOf" srcId="{690403DB-603E-1845-88FA-91CEC3980619}" destId="{8B882613-F38F-2044-9F93-0DBB9215076B}" srcOrd="0" destOrd="0" presId="urn:microsoft.com/office/officeart/2008/layout/VerticalCurvedList"/>
    <dgm:cxn modelId="{2B8DBC7F-11CE-C449-80B7-EC92FA9B8F14}" type="presParOf" srcId="{690403DB-603E-1845-88FA-91CEC3980619}" destId="{8104B7D2-0889-254D-9F34-46FB5CB6774E}" srcOrd="1" destOrd="0" presId="urn:microsoft.com/office/officeart/2008/layout/VerticalCurvedList"/>
    <dgm:cxn modelId="{7AE14213-03A4-8D4A-9604-89ADD20FE21A}" type="presParOf" srcId="{690403DB-603E-1845-88FA-91CEC3980619}" destId="{F8D5F293-EA38-A74D-8F3A-AC13D010481B}" srcOrd="2" destOrd="0" presId="urn:microsoft.com/office/officeart/2008/layout/VerticalCurvedList"/>
    <dgm:cxn modelId="{11CD8FFD-7F79-FC42-BC84-AB73A1427EBF}" type="presParOf" srcId="{690403DB-603E-1845-88FA-91CEC3980619}" destId="{E02F61ED-0CBB-1248-A2FB-5141AB712EFF}" srcOrd="3" destOrd="0" presId="urn:microsoft.com/office/officeart/2008/layout/VerticalCurvedList"/>
    <dgm:cxn modelId="{0FD30FD3-2BB4-7049-A727-3590CFE8F9D4}" type="presParOf" srcId="{8117EB24-2015-2D41-9357-E242A17D047C}" destId="{A4648D6D-9F7A-6D49-B6B1-9583C4D6320F}" srcOrd="1" destOrd="0" presId="urn:microsoft.com/office/officeart/2008/layout/VerticalCurvedList"/>
    <dgm:cxn modelId="{82BB4C37-9C65-7E4E-A14C-9B2A9862C503}" type="presParOf" srcId="{8117EB24-2015-2D41-9357-E242A17D047C}" destId="{05038621-6C4D-C24D-904B-559B281B5687}" srcOrd="2" destOrd="0" presId="urn:microsoft.com/office/officeart/2008/layout/VerticalCurvedList"/>
    <dgm:cxn modelId="{6BC2D3E8-0CA7-8D44-91E8-2942F39CC71A}" type="presParOf" srcId="{05038621-6C4D-C24D-904B-559B281B5687}" destId="{3ED3CDBE-5C04-324E-8B05-1D5B8BBD049E}" srcOrd="0" destOrd="0" presId="urn:microsoft.com/office/officeart/2008/layout/VerticalCurvedList"/>
    <dgm:cxn modelId="{BF69E866-0149-264F-A1BA-A6DFEDBDBEF9}" type="presParOf" srcId="{8117EB24-2015-2D41-9357-E242A17D047C}" destId="{C3FB6DFB-33DA-B14F-9C41-53805C19333C}" srcOrd="3" destOrd="0" presId="urn:microsoft.com/office/officeart/2008/layout/VerticalCurvedList"/>
    <dgm:cxn modelId="{490C9F80-0B35-D44D-8E3E-2CB48A509A42}" type="presParOf" srcId="{8117EB24-2015-2D41-9357-E242A17D047C}" destId="{F18CB0D1-6CBE-0D47-911F-5EE9BF60DE5A}" srcOrd="4" destOrd="0" presId="urn:microsoft.com/office/officeart/2008/layout/VerticalCurvedList"/>
    <dgm:cxn modelId="{E16B8E07-459F-0447-A0EC-907C2E5EF4B1}" type="presParOf" srcId="{F18CB0D1-6CBE-0D47-911F-5EE9BF60DE5A}" destId="{710EB89D-153B-E74E-8783-7C5F8916263E}" srcOrd="0" destOrd="0" presId="urn:microsoft.com/office/officeart/2008/layout/VerticalCurvedList"/>
    <dgm:cxn modelId="{182BA3C9-9052-DD41-A960-2F473F7B117C}" type="presParOf" srcId="{8117EB24-2015-2D41-9357-E242A17D047C}" destId="{B5F9EBA0-942A-E14B-BED8-D40DE40C430C}" srcOrd="5" destOrd="0" presId="urn:microsoft.com/office/officeart/2008/layout/VerticalCurvedList"/>
    <dgm:cxn modelId="{39A7D36D-7F64-374F-B466-9EE03BE8044D}" type="presParOf" srcId="{8117EB24-2015-2D41-9357-E242A17D047C}" destId="{DA1805D8-CC8B-5143-87A8-826A21944B89}" srcOrd="6" destOrd="0" presId="urn:microsoft.com/office/officeart/2008/layout/VerticalCurvedList"/>
    <dgm:cxn modelId="{C156A74F-27B7-BD4B-A164-35A4FEFA6037}" type="presParOf" srcId="{DA1805D8-CC8B-5143-87A8-826A21944B89}" destId="{6EC4A886-D20F-E94B-9177-309D3196E075}" srcOrd="0" destOrd="0" presId="urn:microsoft.com/office/officeart/2008/layout/VerticalCurvedList"/>
    <dgm:cxn modelId="{6F4ECCDA-9FC4-D345-8930-0241E2568C71}" type="presParOf" srcId="{8117EB24-2015-2D41-9357-E242A17D047C}" destId="{2F8E7388-31DA-9448-B336-3ED977838037}" srcOrd="7" destOrd="0" presId="urn:microsoft.com/office/officeart/2008/layout/VerticalCurvedList"/>
    <dgm:cxn modelId="{1702D8E2-678B-AF45-8A84-FE5674F7E5AF}" type="presParOf" srcId="{8117EB24-2015-2D41-9357-E242A17D047C}" destId="{A78E8672-FE2B-3744-99F4-F03ACD6163B2}" srcOrd="8" destOrd="0" presId="urn:microsoft.com/office/officeart/2008/layout/VerticalCurvedList"/>
    <dgm:cxn modelId="{ABD008E6-371E-6243-ACEA-67881B9E3E21}" type="presParOf" srcId="{A78E8672-FE2B-3744-99F4-F03ACD6163B2}" destId="{B4680E0C-8888-9F46-860A-40DBB14150FA}" srcOrd="0" destOrd="0" presId="urn:microsoft.com/office/officeart/2008/layout/VerticalCurvedList"/>
    <dgm:cxn modelId="{335842B2-9AF9-D24D-A730-9CE0E614F359}" type="presParOf" srcId="{8117EB24-2015-2D41-9357-E242A17D047C}" destId="{22DF8FE8-080C-2D41-A7ED-60F143ED813D}" srcOrd="9" destOrd="0" presId="urn:microsoft.com/office/officeart/2008/layout/VerticalCurvedList"/>
    <dgm:cxn modelId="{209643BC-03DB-EE43-B580-2A7928159877}" type="presParOf" srcId="{8117EB24-2015-2D41-9357-E242A17D047C}" destId="{1868AAB7-2C00-5E4F-90FB-CC94F046C5E6}" srcOrd="10" destOrd="0" presId="urn:microsoft.com/office/officeart/2008/layout/VerticalCurvedList"/>
    <dgm:cxn modelId="{337A3140-0BF1-C440-959E-190D6F97C525}" type="presParOf" srcId="{1868AAB7-2C00-5E4F-90FB-CC94F046C5E6}" destId="{B6E1296B-871A-5B42-8527-C461AEFFC6DE}" srcOrd="0" destOrd="0" presId="urn:microsoft.com/office/officeart/2008/layout/VerticalCurvedList"/>
    <dgm:cxn modelId="{3E4DD7F8-B36D-A040-B222-824CD17196FD}" type="presParOf" srcId="{8117EB24-2015-2D41-9357-E242A17D047C}" destId="{A1D4E74D-266A-BE42-BBD9-26E21FE4669E}" srcOrd="11" destOrd="0" presId="urn:microsoft.com/office/officeart/2008/layout/VerticalCurvedList"/>
    <dgm:cxn modelId="{260D7E45-2C0A-1248-A1D9-A7AFA9931407}" type="presParOf" srcId="{8117EB24-2015-2D41-9357-E242A17D047C}" destId="{F7F5F695-2768-8C4D-AF83-369C4B7EF33D}" srcOrd="12" destOrd="0" presId="urn:microsoft.com/office/officeart/2008/layout/VerticalCurvedList"/>
    <dgm:cxn modelId="{32866016-B746-F444-B24C-393F7F5CC7DD}" type="presParOf" srcId="{F7F5F695-2768-8C4D-AF83-369C4B7EF33D}" destId="{457CE303-C4EA-F840-9877-845C5A13E5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C414-0DA0-446B-B8F0-E4425D928564}">
      <dsp:nvSpPr>
        <dsp:cNvPr id="0" name=""/>
        <dsp:cNvSpPr/>
      </dsp:nvSpPr>
      <dsp:spPr>
        <a:xfrm>
          <a:off x="0" y="573"/>
          <a:ext cx="8616156" cy="1342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EE52D-8B50-4096-876C-C807C9CFD2DC}">
      <dsp:nvSpPr>
        <dsp:cNvPr id="0" name=""/>
        <dsp:cNvSpPr/>
      </dsp:nvSpPr>
      <dsp:spPr>
        <a:xfrm>
          <a:off x="406165" y="302680"/>
          <a:ext cx="738483" cy="738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0D374-BCE4-4AB5-A4D8-6AED3CA56F3F}">
      <dsp:nvSpPr>
        <dsp:cNvPr id="0" name=""/>
        <dsp:cNvSpPr/>
      </dsp:nvSpPr>
      <dsp:spPr>
        <a:xfrm>
          <a:off x="1550815" y="573"/>
          <a:ext cx="38772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1111250">
            <a:lnSpc>
              <a:spcPct val="100000"/>
            </a:lnSpc>
            <a:spcBef>
              <a:spcPct val="0"/>
            </a:spcBef>
            <a:spcAft>
              <a:spcPct val="35000"/>
            </a:spcAft>
            <a:buNone/>
          </a:pPr>
          <a:r>
            <a:rPr lang="en-US" sz="2500" kern="1200"/>
            <a:t>Clarify</a:t>
          </a:r>
        </a:p>
      </dsp:txBody>
      <dsp:txXfrm>
        <a:off x="1550815" y="573"/>
        <a:ext cx="3877270" cy="1342696"/>
      </dsp:txXfrm>
    </dsp:sp>
    <dsp:sp modelId="{F839F5A8-530C-468B-B966-49032FA8CA6E}">
      <dsp:nvSpPr>
        <dsp:cNvPr id="0" name=""/>
        <dsp:cNvSpPr/>
      </dsp:nvSpPr>
      <dsp:spPr>
        <a:xfrm>
          <a:off x="5428085" y="573"/>
          <a:ext cx="31880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800100">
            <a:lnSpc>
              <a:spcPct val="100000"/>
            </a:lnSpc>
            <a:spcBef>
              <a:spcPct val="0"/>
            </a:spcBef>
            <a:spcAft>
              <a:spcPct val="35000"/>
            </a:spcAft>
            <a:buNone/>
          </a:pPr>
          <a:r>
            <a:rPr lang="en-US" sz="1800" kern="1200" dirty="0"/>
            <a:t>Ask open ended questions</a:t>
          </a:r>
        </a:p>
      </dsp:txBody>
      <dsp:txXfrm>
        <a:off x="5428085" y="573"/>
        <a:ext cx="3188070" cy="1342696"/>
      </dsp:txXfrm>
    </dsp:sp>
    <dsp:sp modelId="{9995E2BB-3B1A-444E-8585-07E3EDB8F24B}">
      <dsp:nvSpPr>
        <dsp:cNvPr id="0" name=""/>
        <dsp:cNvSpPr/>
      </dsp:nvSpPr>
      <dsp:spPr>
        <a:xfrm>
          <a:off x="0" y="1678945"/>
          <a:ext cx="8616156" cy="1342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78BFF-DECB-43D3-B99C-B1F150E87290}">
      <dsp:nvSpPr>
        <dsp:cNvPr id="0" name=""/>
        <dsp:cNvSpPr/>
      </dsp:nvSpPr>
      <dsp:spPr>
        <a:xfrm>
          <a:off x="406165" y="1981051"/>
          <a:ext cx="738483" cy="7384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4D362-BE30-42DB-BD5C-90F3518114FE}">
      <dsp:nvSpPr>
        <dsp:cNvPr id="0" name=""/>
        <dsp:cNvSpPr/>
      </dsp:nvSpPr>
      <dsp:spPr>
        <a:xfrm>
          <a:off x="1550815" y="1678945"/>
          <a:ext cx="38772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1111250">
            <a:lnSpc>
              <a:spcPct val="100000"/>
            </a:lnSpc>
            <a:spcBef>
              <a:spcPct val="0"/>
            </a:spcBef>
            <a:spcAft>
              <a:spcPct val="35000"/>
            </a:spcAft>
            <a:buNone/>
          </a:pPr>
          <a:r>
            <a:rPr lang="en-US" sz="2500" kern="1200"/>
            <a:t>Reflect</a:t>
          </a:r>
        </a:p>
      </dsp:txBody>
      <dsp:txXfrm>
        <a:off x="1550815" y="1678945"/>
        <a:ext cx="3877270" cy="1342696"/>
      </dsp:txXfrm>
    </dsp:sp>
    <dsp:sp modelId="{AA681260-0E71-46D9-8D7F-D469190CC4FE}">
      <dsp:nvSpPr>
        <dsp:cNvPr id="0" name=""/>
        <dsp:cNvSpPr/>
      </dsp:nvSpPr>
      <dsp:spPr>
        <a:xfrm>
          <a:off x="5428085" y="1678945"/>
          <a:ext cx="31880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800100">
            <a:lnSpc>
              <a:spcPct val="100000"/>
            </a:lnSpc>
            <a:spcBef>
              <a:spcPct val="0"/>
            </a:spcBef>
            <a:spcAft>
              <a:spcPct val="35000"/>
            </a:spcAft>
            <a:buNone/>
          </a:pPr>
          <a:r>
            <a:rPr lang="en-US" sz="1800" kern="1200"/>
            <a:t>Summarize what you think you heard</a:t>
          </a:r>
        </a:p>
      </dsp:txBody>
      <dsp:txXfrm>
        <a:off x="5428085" y="1678945"/>
        <a:ext cx="3188070" cy="1342696"/>
      </dsp:txXfrm>
    </dsp:sp>
    <dsp:sp modelId="{5A8182AD-1CF9-43BC-9379-E76E4A794BDB}">
      <dsp:nvSpPr>
        <dsp:cNvPr id="0" name=""/>
        <dsp:cNvSpPr/>
      </dsp:nvSpPr>
      <dsp:spPr>
        <a:xfrm>
          <a:off x="0" y="3357316"/>
          <a:ext cx="8616156" cy="13426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75235-A4E2-4B92-BFBD-0E20DDD53927}">
      <dsp:nvSpPr>
        <dsp:cNvPr id="0" name=""/>
        <dsp:cNvSpPr/>
      </dsp:nvSpPr>
      <dsp:spPr>
        <a:xfrm>
          <a:off x="406165" y="3659423"/>
          <a:ext cx="738483" cy="7384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A19C0-1635-4EFC-9904-0B0AF58D5F50}">
      <dsp:nvSpPr>
        <dsp:cNvPr id="0" name=""/>
        <dsp:cNvSpPr/>
      </dsp:nvSpPr>
      <dsp:spPr>
        <a:xfrm>
          <a:off x="1550815" y="3357316"/>
          <a:ext cx="38772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1111250">
            <a:lnSpc>
              <a:spcPct val="100000"/>
            </a:lnSpc>
            <a:spcBef>
              <a:spcPct val="0"/>
            </a:spcBef>
            <a:spcAft>
              <a:spcPct val="35000"/>
            </a:spcAft>
            <a:buNone/>
          </a:pPr>
          <a:r>
            <a:rPr lang="en-US" sz="2500" kern="1200"/>
            <a:t>Express</a:t>
          </a:r>
          <a:r>
            <a:rPr lang="en-US" sz="2500" kern="1200" baseline="0"/>
            <a:t> Empathy</a:t>
          </a:r>
          <a:endParaRPr lang="en-US" sz="2500" kern="1200"/>
        </a:p>
      </dsp:txBody>
      <dsp:txXfrm>
        <a:off x="1550815" y="3357316"/>
        <a:ext cx="3877270" cy="1342696"/>
      </dsp:txXfrm>
    </dsp:sp>
    <dsp:sp modelId="{2EF0C948-3C34-4FFD-8B2E-BDE92ADE1ED9}">
      <dsp:nvSpPr>
        <dsp:cNvPr id="0" name=""/>
        <dsp:cNvSpPr/>
      </dsp:nvSpPr>
      <dsp:spPr>
        <a:xfrm>
          <a:off x="5428085" y="3357316"/>
          <a:ext cx="3188070" cy="134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02" tIns="142102" rIns="142102" bIns="142102" numCol="1" spcCol="1270" anchor="ctr" anchorCtr="0">
          <a:noAutofit/>
        </a:bodyPr>
        <a:lstStyle/>
        <a:p>
          <a:pPr marL="0" lvl="0" indent="0" algn="l" defTabSz="800100">
            <a:lnSpc>
              <a:spcPct val="100000"/>
            </a:lnSpc>
            <a:spcBef>
              <a:spcPct val="0"/>
            </a:spcBef>
            <a:spcAft>
              <a:spcPct val="35000"/>
            </a:spcAft>
            <a:buNone/>
          </a:pPr>
          <a:r>
            <a:rPr lang="en-US" sz="1800" kern="1200" dirty="0"/>
            <a:t>Listen with the intent to Care, </a:t>
          </a:r>
          <a:r>
            <a:rPr lang="en-US" sz="1800" b="1" u="sng" kern="1200" dirty="0"/>
            <a:t>not problem solve</a:t>
          </a:r>
        </a:p>
      </dsp:txBody>
      <dsp:txXfrm>
        <a:off x="5428085" y="3357316"/>
        <a:ext cx="3188070" cy="134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8D6E1-C240-4B79-93AD-007D4BD48569}">
      <dsp:nvSpPr>
        <dsp:cNvPr id="0" name=""/>
        <dsp:cNvSpPr/>
      </dsp:nvSpPr>
      <dsp:spPr>
        <a:xfrm>
          <a:off x="523095" y="387802"/>
          <a:ext cx="1441902" cy="14419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5CB7B-D2AB-48A3-8533-8F6C2E081835}">
      <dsp:nvSpPr>
        <dsp:cNvPr id="0" name=""/>
        <dsp:cNvSpPr/>
      </dsp:nvSpPr>
      <dsp:spPr>
        <a:xfrm>
          <a:off x="841273" y="695093"/>
          <a:ext cx="827321" cy="827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41553-94DA-4570-A169-F7A708D15825}">
      <dsp:nvSpPr>
        <dsp:cNvPr id="0" name=""/>
        <dsp:cNvSpPr/>
      </dsp:nvSpPr>
      <dsp:spPr>
        <a:xfrm>
          <a:off x="62159" y="2278822"/>
          <a:ext cx="2363775"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cap="none" baseline="0" dirty="0">
              <a:latin typeface="Calibri" panose="020F0502020204030204" pitchFamily="34" charset="0"/>
              <a:cs typeface="Calibri" panose="020F0502020204030204" pitchFamily="34" charset="0"/>
            </a:rPr>
            <a:t>Purpose</a:t>
          </a:r>
        </a:p>
      </dsp:txBody>
      <dsp:txXfrm>
        <a:off x="62159" y="2278822"/>
        <a:ext cx="2363775" cy="810000"/>
      </dsp:txXfrm>
    </dsp:sp>
    <dsp:sp modelId="{86E31CA9-6A65-4145-B96F-108F4B848A07}">
      <dsp:nvSpPr>
        <dsp:cNvPr id="0" name=""/>
        <dsp:cNvSpPr/>
      </dsp:nvSpPr>
      <dsp:spPr>
        <a:xfrm>
          <a:off x="3300530" y="387802"/>
          <a:ext cx="1441902" cy="14419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979BF-C34A-4C57-ACA9-064B1949DF5C}">
      <dsp:nvSpPr>
        <dsp:cNvPr id="0" name=""/>
        <dsp:cNvSpPr/>
      </dsp:nvSpPr>
      <dsp:spPr>
        <a:xfrm>
          <a:off x="3607821" y="695093"/>
          <a:ext cx="827321" cy="827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BF33D-A7EA-4FFB-BAEC-6F2FB41F2C75}">
      <dsp:nvSpPr>
        <dsp:cNvPr id="0" name=""/>
        <dsp:cNvSpPr/>
      </dsp:nvSpPr>
      <dsp:spPr>
        <a:xfrm>
          <a:off x="2839594" y="2278822"/>
          <a:ext cx="2363775"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cap="none" baseline="0" dirty="0">
              <a:latin typeface="Calibri" panose="020F0502020204030204" pitchFamily="34" charset="0"/>
              <a:cs typeface="Calibri" panose="020F0502020204030204" pitchFamily="34" charset="0"/>
            </a:rPr>
            <a:t>Connection</a:t>
          </a:r>
        </a:p>
      </dsp:txBody>
      <dsp:txXfrm>
        <a:off x="2839594" y="2278822"/>
        <a:ext cx="2363775" cy="810000"/>
      </dsp:txXfrm>
    </dsp:sp>
    <dsp:sp modelId="{28B4CB2A-2776-41B5-AE47-7E2BBE706570}">
      <dsp:nvSpPr>
        <dsp:cNvPr id="0" name=""/>
        <dsp:cNvSpPr/>
      </dsp:nvSpPr>
      <dsp:spPr>
        <a:xfrm>
          <a:off x="6077966" y="387802"/>
          <a:ext cx="1441902" cy="14419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1DC2A-A780-43B6-AD50-5F8AA1F11ED1}">
      <dsp:nvSpPr>
        <dsp:cNvPr id="0" name=""/>
        <dsp:cNvSpPr/>
      </dsp:nvSpPr>
      <dsp:spPr>
        <a:xfrm>
          <a:off x="6385257" y="695093"/>
          <a:ext cx="827321" cy="827321"/>
        </a:xfrm>
        <a:prstGeom prst="bracketPair">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E78148-45C5-4D7A-98BF-62B69086E3CB}">
      <dsp:nvSpPr>
        <dsp:cNvPr id="0" name=""/>
        <dsp:cNvSpPr/>
      </dsp:nvSpPr>
      <dsp:spPr>
        <a:xfrm>
          <a:off x="5617030" y="2278822"/>
          <a:ext cx="2363775"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cap="none" baseline="0" dirty="0">
              <a:latin typeface="Calibri" panose="020F0502020204030204" pitchFamily="34" charset="0"/>
              <a:cs typeface="Calibri" panose="020F0502020204030204" pitchFamily="34" charset="0"/>
            </a:rPr>
            <a:t>Flexibility/</a:t>
          </a:r>
          <a:br>
            <a:rPr lang="en-US" sz="2600" kern="1200" cap="none" baseline="0" dirty="0">
              <a:latin typeface="Calibri" panose="020F0502020204030204" pitchFamily="34" charset="0"/>
              <a:cs typeface="Calibri" panose="020F0502020204030204" pitchFamily="34" charset="0"/>
            </a:rPr>
          </a:br>
          <a:r>
            <a:rPr lang="en-US" sz="2600" kern="1200" cap="none" baseline="0" dirty="0">
              <a:latin typeface="Calibri" panose="020F0502020204030204" pitchFamily="34" charset="0"/>
              <a:cs typeface="Calibri" panose="020F0502020204030204" pitchFamily="34" charset="0"/>
            </a:rPr>
            <a:t>Adaptability</a:t>
          </a:r>
        </a:p>
      </dsp:txBody>
      <dsp:txXfrm>
        <a:off x="5617030" y="2278822"/>
        <a:ext cx="2363775" cy="810000"/>
      </dsp:txXfrm>
    </dsp:sp>
    <dsp:sp modelId="{94534131-617B-4AA3-8AB4-C352211C669B}">
      <dsp:nvSpPr>
        <dsp:cNvPr id="0" name=""/>
        <dsp:cNvSpPr/>
      </dsp:nvSpPr>
      <dsp:spPr>
        <a:xfrm>
          <a:off x="8855402" y="387802"/>
          <a:ext cx="1441902" cy="144190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F2C54-87F8-4EF7-8AD1-FEB5B8BA9D61}">
      <dsp:nvSpPr>
        <dsp:cNvPr id="0" name=""/>
        <dsp:cNvSpPr/>
      </dsp:nvSpPr>
      <dsp:spPr>
        <a:xfrm>
          <a:off x="9162692" y="695093"/>
          <a:ext cx="827321" cy="827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1E23F-D879-414A-B094-443A20B453CD}">
      <dsp:nvSpPr>
        <dsp:cNvPr id="0" name=""/>
        <dsp:cNvSpPr/>
      </dsp:nvSpPr>
      <dsp:spPr>
        <a:xfrm>
          <a:off x="8394465" y="2278822"/>
          <a:ext cx="2363775"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cap="none" baseline="0" dirty="0">
              <a:latin typeface="Calibri" panose="020F0502020204030204" pitchFamily="34" charset="0"/>
              <a:cs typeface="Calibri" panose="020F0502020204030204" pitchFamily="34" charset="0"/>
            </a:rPr>
            <a:t>Hope</a:t>
          </a:r>
        </a:p>
      </dsp:txBody>
      <dsp:txXfrm>
        <a:off x="8394465" y="2278822"/>
        <a:ext cx="2363775" cy="81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B7D2-0889-254D-9F34-46FB5CB6774E}">
      <dsp:nvSpPr>
        <dsp:cNvPr id="0" name=""/>
        <dsp:cNvSpPr/>
      </dsp:nvSpPr>
      <dsp:spPr>
        <a:xfrm>
          <a:off x="-7276007" y="-1112235"/>
          <a:ext cx="8659559" cy="8659559"/>
        </a:xfrm>
        <a:prstGeom prst="blockArc">
          <a:avLst>
            <a:gd name="adj1" fmla="val 18900000"/>
            <a:gd name="adj2" fmla="val 2700000"/>
            <a:gd name="adj3" fmla="val 24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48D6D-9F7A-6D49-B6B1-9583C4D6320F}">
      <dsp:nvSpPr>
        <dsp:cNvPr id="0" name=""/>
        <dsp:cNvSpPr/>
      </dsp:nvSpPr>
      <dsp:spPr>
        <a:xfrm>
          <a:off x="515128" y="338871"/>
          <a:ext cx="9234401" cy="6774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Transparency: </a:t>
          </a:r>
          <a:r>
            <a:rPr lang="en-US" sz="2000" kern="1200" dirty="0"/>
            <a:t>continue to talk about things that bother you, and resilience.</a:t>
          </a:r>
        </a:p>
      </dsp:txBody>
      <dsp:txXfrm>
        <a:off x="515128" y="338871"/>
        <a:ext cx="9234401" cy="677486"/>
      </dsp:txXfrm>
    </dsp:sp>
    <dsp:sp modelId="{3ED3CDBE-5C04-324E-8B05-1D5B8BBD049E}">
      <dsp:nvSpPr>
        <dsp:cNvPr id="0" name=""/>
        <dsp:cNvSpPr/>
      </dsp:nvSpPr>
      <dsp:spPr>
        <a:xfrm>
          <a:off x="91700" y="254186"/>
          <a:ext cx="846857" cy="84685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B6DFB-33DA-B14F-9C41-53805C19333C}">
      <dsp:nvSpPr>
        <dsp:cNvPr id="0" name=""/>
        <dsp:cNvSpPr/>
      </dsp:nvSpPr>
      <dsp:spPr>
        <a:xfrm>
          <a:off x="1072407" y="1354972"/>
          <a:ext cx="8677122" cy="6774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Health: </a:t>
          </a:r>
          <a:r>
            <a:rPr lang="en-US" sz="2000" kern="1200" dirty="0"/>
            <a:t>Include your behavioral health in your focus on health. What is good for you emotionally and mentally?</a:t>
          </a:r>
        </a:p>
      </dsp:txBody>
      <dsp:txXfrm>
        <a:off x="1072407" y="1354972"/>
        <a:ext cx="8677122" cy="677486"/>
      </dsp:txXfrm>
    </dsp:sp>
    <dsp:sp modelId="{710EB89D-153B-E74E-8783-7C5F8916263E}">
      <dsp:nvSpPr>
        <dsp:cNvPr id="0" name=""/>
        <dsp:cNvSpPr/>
      </dsp:nvSpPr>
      <dsp:spPr>
        <a:xfrm>
          <a:off x="648978" y="1270286"/>
          <a:ext cx="846857" cy="84685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F9EBA0-942A-E14B-BED8-D40DE40C430C}">
      <dsp:nvSpPr>
        <dsp:cNvPr id="0" name=""/>
        <dsp:cNvSpPr/>
      </dsp:nvSpPr>
      <dsp:spPr>
        <a:xfrm>
          <a:off x="1327237" y="2371072"/>
          <a:ext cx="8422292" cy="6774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Regulation: </a:t>
          </a:r>
          <a:r>
            <a:rPr lang="en-US" sz="2000" kern="1200" dirty="0"/>
            <a:t>Take time before responding to others. Regulate your responses to avoid impulsive, risky or emotionally charged decision making. </a:t>
          </a:r>
        </a:p>
      </dsp:txBody>
      <dsp:txXfrm>
        <a:off x="1327237" y="2371072"/>
        <a:ext cx="8422292" cy="677486"/>
      </dsp:txXfrm>
    </dsp:sp>
    <dsp:sp modelId="{6EC4A886-D20F-E94B-9177-309D3196E075}">
      <dsp:nvSpPr>
        <dsp:cNvPr id="0" name=""/>
        <dsp:cNvSpPr/>
      </dsp:nvSpPr>
      <dsp:spPr>
        <a:xfrm>
          <a:off x="903808" y="2286387"/>
          <a:ext cx="846857" cy="84685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E7388-31DA-9448-B336-3ED977838037}">
      <dsp:nvSpPr>
        <dsp:cNvPr id="0" name=""/>
        <dsp:cNvSpPr/>
      </dsp:nvSpPr>
      <dsp:spPr>
        <a:xfrm>
          <a:off x="1327237" y="3386529"/>
          <a:ext cx="8422292" cy="67748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Integration: </a:t>
          </a:r>
          <a:r>
            <a:rPr lang="en-US" sz="2000" kern="1200" dirty="0"/>
            <a:t>Integrate your thoughts, feelings and behaviors to be as congruent as you can. </a:t>
          </a:r>
        </a:p>
      </dsp:txBody>
      <dsp:txXfrm>
        <a:off x="1327237" y="3386529"/>
        <a:ext cx="8422292" cy="677486"/>
      </dsp:txXfrm>
    </dsp:sp>
    <dsp:sp modelId="{B4680E0C-8888-9F46-860A-40DBB14150FA}">
      <dsp:nvSpPr>
        <dsp:cNvPr id="0" name=""/>
        <dsp:cNvSpPr/>
      </dsp:nvSpPr>
      <dsp:spPr>
        <a:xfrm>
          <a:off x="903808" y="3301844"/>
          <a:ext cx="846857" cy="84685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DF8FE8-080C-2D41-A7ED-60F143ED813D}">
      <dsp:nvSpPr>
        <dsp:cNvPr id="0" name=""/>
        <dsp:cNvSpPr/>
      </dsp:nvSpPr>
      <dsp:spPr>
        <a:xfrm>
          <a:off x="1072407" y="4402630"/>
          <a:ext cx="8677122" cy="67748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Values and Vision: </a:t>
          </a:r>
          <a:r>
            <a:rPr lang="en-US" sz="2000" kern="1200" dirty="0"/>
            <a:t>Use your core values to help you map out HOW you want to engage with others.  </a:t>
          </a:r>
        </a:p>
      </dsp:txBody>
      <dsp:txXfrm>
        <a:off x="1072407" y="4402630"/>
        <a:ext cx="8677122" cy="677486"/>
      </dsp:txXfrm>
    </dsp:sp>
    <dsp:sp modelId="{B6E1296B-871A-5B42-8527-C461AEFFC6DE}">
      <dsp:nvSpPr>
        <dsp:cNvPr id="0" name=""/>
        <dsp:cNvSpPr/>
      </dsp:nvSpPr>
      <dsp:spPr>
        <a:xfrm>
          <a:off x="648978" y="4317944"/>
          <a:ext cx="846857" cy="846857"/>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D4E74D-266A-BE42-BBD9-26E21FE4669E}">
      <dsp:nvSpPr>
        <dsp:cNvPr id="0" name=""/>
        <dsp:cNvSpPr/>
      </dsp:nvSpPr>
      <dsp:spPr>
        <a:xfrm>
          <a:off x="515128" y="5418731"/>
          <a:ext cx="9234401" cy="67748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7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Effort: </a:t>
          </a:r>
          <a:r>
            <a:rPr lang="en-US" sz="2000" kern="1200" dirty="0"/>
            <a:t>Recognize and celebrate effort (for adults and youth alike) in the context of the limited emotional, cognitive and physical resources many of us have right now.</a:t>
          </a:r>
        </a:p>
      </dsp:txBody>
      <dsp:txXfrm>
        <a:off x="515128" y="5418731"/>
        <a:ext cx="9234401" cy="677486"/>
      </dsp:txXfrm>
    </dsp:sp>
    <dsp:sp modelId="{457CE303-C4EA-F840-9877-845C5A13E57F}">
      <dsp:nvSpPr>
        <dsp:cNvPr id="0" name=""/>
        <dsp:cNvSpPr/>
      </dsp:nvSpPr>
      <dsp:spPr>
        <a:xfrm>
          <a:off x="91700" y="5334045"/>
          <a:ext cx="846857" cy="84685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1143000" y="685800"/>
            <a:ext cx="4572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19</a:t>
            </a:fld>
            <a:endParaRPr lang="en-US"/>
          </a:p>
        </p:txBody>
      </p:sp>
    </p:spTree>
    <p:extLst>
      <p:ext uri="{BB962C8B-B14F-4D97-AF65-F5344CB8AC3E}">
        <p14:creationId xmlns:p14="http://schemas.microsoft.com/office/powerpoint/2010/main" val="239005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E77F4-FB82-C44D-9EC6-22DA05537305}" type="slidenum">
              <a:rPr lang="en-US" smtClean="0"/>
              <a:t>26</a:t>
            </a:fld>
            <a:endParaRPr lang="en-US"/>
          </a:p>
        </p:txBody>
      </p:sp>
    </p:spTree>
    <p:extLst>
      <p:ext uri="{BB962C8B-B14F-4D97-AF65-F5344CB8AC3E}">
        <p14:creationId xmlns:p14="http://schemas.microsoft.com/office/powerpoint/2010/main" val="50224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2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576072" y="1124711"/>
            <a:ext cx="11036808" cy="3172969"/>
          </a:xfrm>
          <a:prstGeom prst="rect">
            <a:avLst/>
          </a:prstGeom>
        </p:spPr>
        <p:txBody>
          <a:bodyPr anchor="b"/>
          <a:lstStyle>
            <a:lvl1pPr>
              <a:defRPr sz="8000"/>
            </a:lvl1pPr>
          </a:lstStyle>
          <a:p>
            <a:r>
              <a:t>Title Text</a:t>
            </a:r>
          </a:p>
        </p:txBody>
      </p:sp>
      <p:sp>
        <p:nvSpPr>
          <p:cNvPr id="14" name="Body Level One…"/>
          <p:cNvSpPr txBox="1">
            <a:spLocks noGrp="1"/>
          </p:cNvSpPr>
          <p:nvPr>
            <p:ph type="body" sz="quarter" idx="1"/>
          </p:nvPr>
        </p:nvSpPr>
        <p:spPr>
          <a:xfrm>
            <a:off x="576072" y="4727447"/>
            <a:ext cx="11036808" cy="1481329"/>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5" name="Rectangle 7"/>
          <p:cNvSpPr/>
          <p:nvPr/>
        </p:nvSpPr>
        <p:spPr>
          <a:xfrm rot="5400000">
            <a:off x="857543" y="346790"/>
            <a:ext cx="146305" cy="704089"/>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16" name="Rectangle 9"/>
          <p:cNvSpPr/>
          <p:nvPr/>
        </p:nvSpPr>
        <p:spPr>
          <a:xfrm flipV="1">
            <a:off x="578651" y="4501200"/>
            <a:ext cx="11034698" cy="18289"/>
          </a:xfrm>
          <a:prstGeom prst="rect">
            <a:avLst/>
          </a:prstGeom>
          <a:solidFill>
            <a:srgbClr val="BDCCDB"/>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17" name="Slide Number"/>
          <p:cNvSpPr txBox="1">
            <a:spLocks noGrp="1"/>
          </p:cNvSpPr>
          <p:nvPr>
            <p:ph type="sldNum" sz="quarter" idx="2"/>
          </p:nvPr>
        </p:nvSpPr>
        <p:spPr>
          <a:xfrm>
            <a:off x="11339225" y="6404292"/>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838200" y="365125"/>
            <a:ext cx="10515600" cy="1325563"/>
          </a:xfrm>
          <a:prstGeom prst="rect">
            <a:avLst/>
          </a:prstGeom>
        </p:spPr>
        <p:txBody>
          <a:bodyPr/>
          <a:lstStyle>
            <a:lvl1pPr>
              <a:defRPr sz="4400"/>
            </a:lvl1pPr>
          </a:lstStyle>
          <a:p>
            <a:r>
              <a:t>Title Text</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Unordered List 3: Traditional">
    <p:spTree>
      <p:nvGrpSpPr>
        <p:cNvPr id="1" name=""/>
        <p:cNvGrpSpPr/>
        <p:nvPr/>
      </p:nvGrpSpPr>
      <p:grpSpPr>
        <a:xfrm>
          <a:off x="0" y="0"/>
          <a:ext cx="0" cy="0"/>
          <a:chOff x="0" y="0"/>
          <a:chExt cx="0" cy="0"/>
        </a:xfrm>
      </p:grpSpPr>
      <p:sp>
        <p:nvSpPr>
          <p:cNvPr id="130" name="Straight Connector 7"/>
          <p:cNvSpPr/>
          <p:nvPr/>
        </p:nvSpPr>
        <p:spPr>
          <a:xfrm flipV="1">
            <a:off x="5763751" y="1246349"/>
            <a:ext cx="666665" cy="1370"/>
          </a:xfrm>
          <a:prstGeom prst="line">
            <a:avLst/>
          </a:prstGeom>
          <a:ln w="50800">
            <a:solidFill>
              <a:srgbClr val="349D96"/>
            </a:solidFill>
            <a:miter/>
          </a:ln>
        </p:spPr>
        <p:txBody>
          <a:bodyPr lIns="45719" rIns="45719"/>
          <a:lstStyle/>
          <a:p>
            <a:endParaRPr/>
          </a:p>
        </p:txBody>
      </p:sp>
      <p:sp>
        <p:nvSpPr>
          <p:cNvPr id="131" name="Body Level One…"/>
          <p:cNvSpPr txBox="1">
            <a:spLocks noGrp="1"/>
          </p:cNvSpPr>
          <p:nvPr>
            <p:ph type="body" idx="1" hasCustomPrompt="1"/>
          </p:nvPr>
        </p:nvSpPr>
        <p:spPr>
          <a:xfrm>
            <a:off x="1077704" y="1606082"/>
            <a:ext cx="10070944" cy="4662834"/>
          </a:xfrm>
          <a:prstGeom prst="rect">
            <a:avLst/>
          </a:prstGeom>
        </p:spPr>
        <p:txBody>
          <a:bodyPr/>
          <a:lstStyle>
            <a:lvl1pPr>
              <a:buClr>
                <a:srgbClr val="349D96"/>
              </a:buClr>
              <a:defRPr sz="2200"/>
            </a:lvl1pPr>
            <a:lvl2pPr marL="685800" indent="-228600">
              <a:buClr>
                <a:srgbClr val="349D96"/>
              </a:buClr>
              <a:defRPr sz="2200"/>
            </a:lvl2pPr>
            <a:lvl3pPr marL="1165860" indent="-251460">
              <a:buClr>
                <a:srgbClr val="349D96"/>
              </a:buClr>
              <a:defRPr sz="2200"/>
            </a:lvl3pPr>
            <a:lvl4pPr marL="1651000" indent="-279400">
              <a:buClr>
                <a:srgbClr val="349D96"/>
              </a:buClr>
              <a:defRPr sz="2200"/>
            </a:lvl4pPr>
            <a:lvl5pPr marL="2108200" indent="-279400">
              <a:buClr>
                <a:srgbClr val="349D96"/>
              </a:buClr>
              <a:defRPr sz="2200"/>
            </a:lvl5pPr>
          </a:lstStyle>
          <a:p>
            <a:r>
              <a:t>First level</a:t>
            </a:r>
          </a:p>
          <a:p>
            <a:pPr lvl="1"/>
            <a:endParaRPr/>
          </a:p>
          <a:p>
            <a:pPr lvl="2"/>
            <a:endParaRPr/>
          </a:p>
          <a:p>
            <a:pPr lvl="3"/>
            <a:endParaRPr/>
          </a:p>
          <a:p>
            <a:pPr lvl="4"/>
            <a:endParaRPr/>
          </a:p>
        </p:txBody>
      </p:sp>
      <p:sp>
        <p:nvSpPr>
          <p:cNvPr id="132" name="Slide Number"/>
          <p:cNvSpPr txBox="1">
            <a:spLocks noGrp="1"/>
          </p:cNvSpPr>
          <p:nvPr>
            <p:ph type="sldNum" sz="quarter" idx="2"/>
          </p:nvPr>
        </p:nvSpPr>
        <p:spPr>
          <a:xfrm>
            <a:off x="0" y="6318775"/>
            <a:ext cx="358413" cy="370841"/>
          </a:xfrm>
          <a:prstGeom prst="rect">
            <a:avLst/>
          </a:prstGeom>
        </p:spPr>
        <p:txBody>
          <a:bodyPr anchor="t"/>
          <a:lstStyle>
            <a:lvl1pPr algn="l">
              <a:defRPr sz="1800">
                <a:solidFill>
                  <a:srgbClr val="000000"/>
                </a:solidFill>
              </a:defRPr>
            </a:lvl1pPr>
          </a:lstStyle>
          <a:p>
            <a:fld id="{86CB4B4D-7CA3-9044-876B-883B54F8677D}" type="slidenum">
              <a:t>‹#›</a:t>
            </a:fld>
            <a:endParaRPr/>
          </a:p>
        </p:txBody>
      </p:sp>
      <p:sp>
        <p:nvSpPr>
          <p:cNvPr id="133" name="Unordered List 3: Traditional"/>
          <p:cNvSpPr txBox="1">
            <a:spLocks noGrp="1"/>
          </p:cNvSpPr>
          <p:nvPr>
            <p:ph type="title" hasCustomPrompt="1"/>
          </p:nvPr>
        </p:nvSpPr>
        <p:spPr>
          <a:xfrm>
            <a:off x="2" y="667938"/>
            <a:ext cx="12191998" cy="488065"/>
          </a:xfrm>
          <a:prstGeom prst="rect">
            <a:avLst/>
          </a:prstGeom>
        </p:spPr>
        <p:txBody>
          <a:bodyPr/>
          <a:lstStyle>
            <a:lvl1pPr algn="ctr">
              <a:defRPr sz="3000"/>
            </a:lvl1pPr>
          </a:lstStyle>
          <a:p>
            <a:r>
              <a:t>Unordered List 3: Traditional </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sp>
        <p:nvSpPr>
          <p:cNvPr id="140" name="Straight Connector 7"/>
          <p:cNvSpPr/>
          <p:nvPr/>
        </p:nvSpPr>
        <p:spPr>
          <a:xfrm flipV="1">
            <a:off x="5763751" y="1246349"/>
            <a:ext cx="666665" cy="1370"/>
          </a:xfrm>
          <a:prstGeom prst="line">
            <a:avLst/>
          </a:prstGeom>
          <a:ln w="50800">
            <a:solidFill>
              <a:srgbClr val="349D96"/>
            </a:solidFill>
            <a:miter/>
          </a:ln>
        </p:spPr>
        <p:txBody>
          <a:bodyPr lIns="45719" rIns="45719"/>
          <a:lstStyle/>
          <a:p>
            <a:endParaRPr/>
          </a:p>
        </p:txBody>
      </p:sp>
      <p:sp>
        <p:nvSpPr>
          <p:cNvPr id="141" name="Body Level One…"/>
          <p:cNvSpPr txBox="1">
            <a:spLocks noGrp="1"/>
          </p:cNvSpPr>
          <p:nvPr>
            <p:ph type="body" idx="1" hasCustomPrompt="1"/>
          </p:nvPr>
        </p:nvSpPr>
        <p:spPr>
          <a:xfrm>
            <a:off x="1077704" y="1606082"/>
            <a:ext cx="10070944" cy="4662834"/>
          </a:xfrm>
          <a:prstGeom prst="rect">
            <a:avLst/>
          </a:prstGeom>
        </p:spPr>
        <p:txBody>
          <a:bodyPr/>
          <a:lstStyle>
            <a:lvl1pPr marL="0" indent="0">
              <a:buSzTx/>
              <a:buFontTx/>
              <a:buNone/>
              <a:defRPr sz="2200"/>
            </a:lvl1pPr>
            <a:lvl2pPr marL="708659" indent="-251459">
              <a:buFontTx/>
              <a:defRPr sz="2200"/>
            </a:lvl2pPr>
            <a:lvl3pPr marL="1193800" indent="-279400">
              <a:buFontTx/>
              <a:defRPr sz="2200"/>
            </a:lvl3pPr>
            <a:lvl4pPr marL="1651000" indent="-279400">
              <a:buFontTx/>
              <a:defRPr sz="2200"/>
            </a:lvl4pPr>
            <a:lvl5pPr marL="2108200" indent="-279400">
              <a:buFontTx/>
              <a:defRPr sz="2200"/>
            </a:lvl5pPr>
          </a:lstStyle>
          <a:p>
            <a:r>
              <a:t>Text…</a:t>
            </a:r>
          </a:p>
          <a:p>
            <a:pPr lvl="1"/>
            <a:endParaRPr/>
          </a:p>
          <a:p>
            <a:pPr lvl="2"/>
            <a:endParaRPr/>
          </a:p>
          <a:p>
            <a:pPr lvl="3"/>
            <a:endParaRPr/>
          </a:p>
          <a:p>
            <a:pPr lvl="4"/>
            <a:endParaRPr/>
          </a:p>
        </p:txBody>
      </p:sp>
      <p:sp>
        <p:nvSpPr>
          <p:cNvPr id="142" name="Slide Number"/>
          <p:cNvSpPr txBox="1">
            <a:spLocks noGrp="1"/>
          </p:cNvSpPr>
          <p:nvPr>
            <p:ph type="sldNum" sz="quarter" idx="2"/>
          </p:nvPr>
        </p:nvSpPr>
        <p:spPr>
          <a:xfrm>
            <a:off x="0" y="6318775"/>
            <a:ext cx="358413" cy="370841"/>
          </a:xfrm>
          <a:prstGeom prst="rect">
            <a:avLst/>
          </a:prstGeom>
        </p:spPr>
        <p:txBody>
          <a:bodyPr anchor="t"/>
          <a:lstStyle>
            <a:lvl1pPr algn="l">
              <a:defRPr sz="1800">
                <a:solidFill>
                  <a:srgbClr val="000000"/>
                </a:solidFill>
              </a:defRPr>
            </a:lvl1pPr>
          </a:lstStyle>
          <a:p>
            <a:fld id="{86CB4B4D-7CA3-9044-876B-883B54F8677D}" type="slidenum">
              <a:t>‹#›</a:t>
            </a:fld>
            <a:endParaRPr/>
          </a:p>
        </p:txBody>
      </p:sp>
      <p:sp>
        <p:nvSpPr>
          <p:cNvPr id="143" name="Title"/>
          <p:cNvSpPr txBox="1">
            <a:spLocks noGrp="1"/>
          </p:cNvSpPr>
          <p:nvPr>
            <p:ph type="title" hasCustomPrompt="1"/>
          </p:nvPr>
        </p:nvSpPr>
        <p:spPr>
          <a:xfrm>
            <a:off x="5541" y="673973"/>
            <a:ext cx="12180918" cy="482031"/>
          </a:xfrm>
          <a:prstGeom prst="rect">
            <a:avLst/>
          </a:prstGeom>
        </p:spPr>
        <p:txBody>
          <a:bodyPr/>
          <a:lstStyle>
            <a:lvl1pPr algn="ctr">
              <a:defRPr sz="3000"/>
            </a:lvl1pPr>
          </a:lstStyle>
          <a:p>
            <a:r>
              <a:t>Title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Slide with Page Number">
    <p:spTree>
      <p:nvGrpSpPr>
        <p:cNvPr id="1" name=""/>
        <p:cNvGrpSpPr/>
        <p:nvPr/>
      </p:nvGrpSpPr>
      <p:grpSpPr>
        <a:xfrm>
          <a:off x="0" y="0"/>
          <a:ext cx="0" cy="0"/>
          <a:chOff x="0" y="0"/>
          <a:chExt cx="0" cy="0"/>
        </a:xfrm>
      </p:grpSpPr>
      <p:sp>
        <p:nvSpPr>
          <p:cNvPr id="168" name="Slide Number"/>
          <p:cNvSpPr txBox="1">
            <a:spLocks noGrp="1"/>
          </p:cNvSpPr>
          <p:nvPr>
            <p:ph type="sldNum" sz="quarter" idx="2"/>
          </p:nvPr>
        </p:nvSpPr>
        <p:spPr>
          <a:xfrm>
            <a:off x="0" y="6318775"/>
            <a:ext cx="358413" cy="370841"/>
          </a:xfrm>
          <a:prstGeom prst="rect">
            <a:avLst/>
          </a:prstGeom>
        </p:spPr>
        <p:txBody>
          <a:bodyPr anchor="t"/>
          <a:lstStyle>
            <a:lvl1pPr algn="l">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a:prstGeom prst="rect">
            <a:avLst/>
          </a:prstGeo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 of Health</a:t>
            </a:r>
            <a:r>
              <a:rPr lang="en-US" sz="1800" baseline="0" dirty="0">
                <a:solidFill>
                  <a:srgbClr val="349D96"/>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133262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349D96"/>
                </a:solidFill>
                <a:sym typeface="Wingdings" panose="05000000000000000000" pitchFamily="2" charset="2"/>
              </a:rPr>
              <a:t></a:t>
            </a:r>
            <a:endParaRPr lang="en-US" sz="4000" dirty="0">
              <a:solidFill>
                <a:srgbClr val="349D96"/>
              </a:solidFill>
            </a:endParaRPr>
          </a:p>
        </p:txBody>
      </p:sp>
      <p:sp>
        <p:nvSpPr>
          <p:cNvPr id="3" name="Text Placeholder 2"/>
          <p:cNvSpPr>
            <a:spLocks noGrp="1"/>
          </p:cNvSpPr>
          <p:nvPr>
            <p:ph type="body" sz="quarter" idx="22" hasCustomPrompt="1"/>
          </p:nvPr>
        </p:nvSpPr>
        <p:spPr>
          <a:xfrm>
            <a:off x="1611928" y="2097855"/>
            <a:ext cx="2387600" cy="372955"/>
          </a:xfrm>
          <a:prstGeom prst="rect">
            <a:avLst/>
          </a:prstGeo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a:prstGeom prst="rect">
            <a:avLst/>
          </a:prstGeo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a:prstGeom prst="rect">
            <a:avLst/>
          </a:prstGeo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a:prstGeom prst="rect">
            <a:avLst/>
          </a:prstGeo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a:prstGeom prst="rect">
            <a:avLst/>
          </a:prstGeo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a:prstGeom prst="rect">
            <a:avLst/>
          </a:prstGeo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a:t>
            </a:r>
            <a:r>
              <a:rPr lang="en-US" sz="1800" baseline="0" dirty="0">
                <a:solidFill>
                  <a:srgbClr val="349D96"/>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145045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190476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349D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dirty="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endParaRPr lang="en-US" sz="1800" kern="1200" dirty="0">
              <a:solidFill>
                <a:schemeClr val="bg1"/>
              </a:solidFill>
              <a:effectLst/>
              <a:latin typeface="+mn-lt"/>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2221" y="3607263"/>
            <a:ext cx="2847557" cy="1238120"/>
          </a:xfrm>
          <a:prstGeom prst="rect">
            <a:avLst/>
          </a:prstGeom>
          <a:ln>
            <a:noFill/>
          </a:ln>
        </p:spPr>
      </p:pic>
    </p:spTree>
    <p:extLst>
      <p:ext uri="{BB962C8B-B14F-4D97-AF65-F5344CB8AC3E}">
        <p14:creationId xmlns:p14="http://schemas.microsoft.com/office/powerpoint/2010/main" val="163612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 name="Rectangle 7"/>
          <p:cNvSpPr/>
          <p:nvPr/>
        </p:nvSpPr>
        <p:spPr>
          <a:xfrm>
            <a:off x="558208" y="-1"/>
            <a:ext cx="11167449" cy="2018808"/>
          </a:xfrm>
          <a:prstGeom prst="rect">
            <a:avLst/>
          </a:prstGeom>
          <a:solidFill>
            <a:srgbClr val="FFFFFF"/>
          </a:solidFill>
          <a:ln>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25" name="Rectangle 9"/>
          <p:cNvSpPr/>
          <p:nvPr/>
        </p:nvSpPr>
        <p:spPr>
          <a:xfrm>
            <a:off x="566927" y="0"/>
            <a:ext cx="11155682" cy="2011679"/>
          </a:xfrm>
          <a:prstGeom prst="rect">
            <a:avLst/>
          </a:prstGeom>
          <a:solidFill>
            <a:srgbClr val="FFFFFF"/>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26" name="Rectangle 11"/>
          <p:cNvSpPr/>
          <p:nvPr/>
        </p:nvSpPr>
        <p:spPr>
          <a:xfrm>
            <a:off x="498833" y="787351"/>
            <a:ext cx="128017" cy="704090"/>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27" name="Title Text"/>
          <p:cNvSpPr txBox="1">
            <a:spLocks noGrp="1"/>
          </p:cNvSpPr>
          <p:nvPr>
            <p:ph type="title"/>
          </p:nvPr>
        </p:nvSpPr>
        <p:spPr>
          <a:xfrm>
            <a:off x="1115567" y="548640"/>
            <a:ext cx="10168130" cy="1179576"/>
          </a:xfrm>
          <a:prstGeom prst="rect">
            <a:avLst/>
          </a:prstGeom>
        </p:spPr>
        <p:txBody>
          <a:bodyPr/>
          <a:lstStyle>
            <a:lvl1pPr>
              <a:defRPr sz="4000"/>
            </a:lvl1pPr>
          </a:lstStyle>
          <a:p>
            <a:r>
              <a:t>Title Text</a:t>
            </a:r>
          </a:p>
        </p:txBody>
      </p:sp>
      <p:sp>
        <p:nvSpPr>
          <p:cNvPr id="28" name="Body Level One…"/>
          <p:cNvSpPr txBox="1">
            <a:spLocks noGrp="1"/>
          </p:cNvSpPr>
          <p:nvPr>
            <p:ph type="body" idx="1"/>
          </p:nvPr>
        </p:nvSpPr>
        <p:spPr>
          <a:xfrm>
            <a:off x="1115567" y="2478023"/>
            <a:ext cx="10168130" cy="36941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11010040" y="6404292"/>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Rectangle 7"/>
          <p:cNvSpPr/>
          <p:nvPr/>
        </p:nvSpPr>
        <p:spPr>
          <a:xfrm>
            <a:off x="558210" y="4981421"/>
            <a:ext cx="11134957" cy="822961"/>
          </a:xfrm>
          <a:prstGeom prst="rect">
            <a:avLst/>
          </a:prstGeom>
          <a:solidFill>
            <a:srgbClr val="FFFFFF"/>
          </a:solidFill>
          <a:ln w="12700">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37" name="Rectangle 9"/>
          <p:cNvSpPr/>
          <p:nvPr/>
        </p:nvSpPr>
        <p:spPr>
          <a:xfrm>
            <a:off x="498833" y="5118580"/>
            <a:ext cx="146305" cy="548641"/>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38" name="Title Text"/>
          <p:cNvSpPr txBox="1">
            <a:spLocks noGrp="1"/>
          </p:cNvSpPr>
          <p:nvPr>
            <p:ph type="title"/>
          </p:nvPr>
        </p:nvSpPr>
        <p:spPr>
          <a:xfrm>
            <a:off x="557783" y="640080"/>
            <a:ext cx="10890506" cy="4114801"/>
          </a:xfrm>
          <a:prstGeom prst="rect">
            <a:avLst/>
          </a:prstGeom>
        </p:spPr>
        <p:txBody>
          <a:bodyPr anchor="b"/>
          <a:lstStyle>
            <a:lvl1pPr>
              <a:defRPr sz="6600"/>
            </a:lvl1pPr>
          </a:lstStyle>
          <a:p>
            <a:r>
              <a:t>Title Text</a:t>
            </a:r>
          </a:p>
        </p:txBody>
      </p:sp>
      <p:sp>
        <p:nvSpPr>
          <p:cNvPr id="39" name="Body Level One…"/>
          <p:cNvSpPr txBox="1">
            <a:spLocks noGrp="1"/>
          </p:cNvSpPr>
          <p:nvPr>
            <p:ph type="body" sz="quarter" idx="1"/>
          </p:nvPr>
        </p:nvSpPr>
        <p:spPr>
          <a:xfrm>
            <a:off x="841247" y="5102352"/>
            <a:ext cx="10607042" cy="585217"/>
          </a:xfrm>
          <a:prstGeom prst="rect">
            <a:avLst/>
          </a:prstGeom>
        </p:spPr>
        <p:txBody>
          <a:bodyPr anchor="ctr"/>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7" name="Rectangle 8"/>
          <p:cNvSpPr/>
          <p:nvPr/>
        </p:nvSpPr>
        <p:spPr>
          <a:xfrm>
            <a:off x="558208" y="-1"/>
            <a:ext cx="11167449" cy="2018808"/>
          </a:xfrm>
          <a:prstGeom prst="rect">
            <a:avLst/>
          </a:prstGeom>
          <a:solidFill>
            <a:srgbClr val="FFFFFF"/>
          </a:solidFill>
          <a:ln>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48" name="Rectangle 10"/>
          <p:cNvSpPr/>
          <p:nvPr/>
        </p:nvSpPr>
        <p:spPr>
          <a:xfrm>
            <a:off x="566927" y="0"/>
            <a:ext cx="11155682" cy="2011679"/>
          </a:xfrm>
          <a:prstGeom prst="rect">
            <a:avLst/>
          </a:prstGeom>
          <a:solidFill>
            <a:srgbClr val="FFFFFF"/>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49" name="Rectangle 12"/>
          <p:cNvSpPr/>
          <p:nvPr/>
        </p:nvSpPr>
        <p:spPr>
          <a:xfrm>
            <a:off x="498833" y="787351"/>
            <a:ext cx="128017" cy="704090"/>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50" name="Title Text"/>
          <p:cNvSpPr txBox="1">
            <a:spLocks noGrp="1"/>
          </p:cNvSpPr>
          <p:nvPr>
            <p:ph type="title"/>
          </p:nvPr>
        </p:nvSpPr>
        <p:spPr>
          <a:xfrm>
            <a:off x="1115567" y="548640"/>
            <a:ext cx="10168130" cy="1179576"/>
          </a:xfrm>
          <a:prstGeom prst="rect">
            <a:avLst/>
          </a:prstGeom>
        </p:spPr>
        <p:txBody>
          <a:bodyPr/>
          <a:lstStyle>
            <a:lvl1pPr>
              <a:defRPr sz="4000"/>
            </a:lvl1pPr>
          </a:lstStyle>
          <a:p>
            <a:r>
              <a:t>Title Text</a:t>
            </a:r>
          </a:p>
        </p:txBody>
      </p:sp>
      <p:sp>
        <p:nvSpPr>
          <p:cNvPr id="51" name="Body Level One…"/>
          <p:cNvSpPr txBox="1">
            <a:spLocks noGrp="1"/>
          </p:cNvSpPr>
          <p:nvPr>
            <p:ph type="body" sz="half" idx="1"/>
          </p:nvPr>
        </p:nvSpPr>
        <p:spPr>
          <a:xfrm>
            <a:off x="1115567" y="2478023"/>
            <a:ext cx="4937761" cy="36941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11010040" y="6404292"/>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Rectangle 10"/>
          <p:cNvSpPr/>
          <p:nvPr/>
        </p:nvSpPr>
        <p:spPr>
          <a:xfrm>
            <a:off x="558208" y="-1"/>
            <a:ext cx="11167449" cy="2018808"/>
          </a:xfrm>
          <a:prstGeom prst="rect">
            <a:avLst/>
          </a:prstGeom>
          <a:solidFill>
            <a:srgbClr val="FFFFFF"/>
          </a:solidFill>
          <a:ln>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60" name="Rectangle 12"/>
          <p:cNvSpPr/>
          <p:nvPr/>
        </p:nvSpPr>
        <p:spPr>
          <a:xfrm>
            <a:off x="566927" y="0"/>
            <a:ext cx="11155682" cy="2011679"/>
          </a:xfrm>
          <a:prstGeom prst="rect">
            <a:avLst/>
          </a:prstGeom>
          <a:solidFill>
            <a:srgbClr val="FFFFFF"/>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61" name="Rectangle 14"/>
          <p:cNvSpPr/>
          <p:nvPr/>
        </p:nvSpPr>
        <p:spPr>
          <a:xfrm>
            <a:off x="498833" y="787351"/>
            <a:ext cx="128017" cy="704090"/>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62" name="Title Text"/>
          <p:cNvSpPr txBox="1">
            <a:spLocks noGrp="1"/>
          </p:cNvSpPr>
          <p:nvPr>
            <p:ph type="title"/>
          </p:nvPr>
        </p:nvSpPr>
        <p:spPr>
          <a:xfrm>
            <a:off x="1115567" y="548640"/>
            <a:ext cx="10168130" cy="1179576"/>
          </a:xfrm>
          <a:prstGeom prst="rect">
            <a:avLst/>
          </a:prstGeom>
        </p:spPr>
        <p:txBody>
          <a:bodyPr/>
          <a:lstStyle>
            <a:lvl1pPr>
              <a:defRPr sz="4000"/>
            </a:lvl1pPr>
          </a:lstStyle>
          <a:p>
            <a:r>
              <a:t>Title Text</a:t>
            </a:r>
          </a:p>
        </p:txBody>
      </p:sp>
      <p:sp>
        <p:nvSpPr>
          <p:cNvPr id="63" name="Body Level One…"/>
          <p:cNvSpPr txBox="1">
            <a:spLocks noGrp="1"/>
          </p:cNvSpPr>
          <p:nvPr>
            <p:ph type="body" sz="quarter" idx="1"/>
          </p:nvPr>
        </p:nvSpPr>
        <p:spPr>
          <a:xfrm>
            <a:off x="1115567" y="2372649"/>
            <a:ext cx="493776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4" name="Text Placeholder 4"/>
          <p:cNvSpPr>
            <a:spLocks noGrp="1"/>
          </p:cNvSpPr>
          <p:nvPr>
            <p:ph type="body" sz="quarter" idx="21"/>
          </p:nvPr>
        </p:nvSpPr>
        <p:spPr>
          <a:xfrm>
            <a:off x="6345935" y="2372649"/>
            <a:ext cx="4937762" cy="823913"/>
          </a:xfrm>
          <a:prstGeom prst="rect">
            <a:avLst/>
          </a:prstGeom>
        </p:spPr>
        <p:txBody>
          <a:bodyPr anchor="b"/>
          <a:lstStyle/>
          <a:p>
            <a:pPr marL="0" indent="0">
              <a:buSzTx/>
              <a:buFontTx/>
              <a:buNone/>
              <a:defRPr sz="2400" b="1"/>
            </a:pPr>
            <a:endParaRPr/>
          </a:p>
        </p:txBody>
      </p:sp>
      <p:sp>
        <p:nvSpPr>
          <p:cNvPr id="65" name="Slide Number"/>
          <p:cNvSpPr txBox="1">
            <a:spLocks noGrp="1"/>
          </p:cNvSpPr>
          <p:nvPr>
            <p:ph type="sldNum" sz="quarter" idx="2"/>
          </p:nvPr>
        </p:nvSpPr>
        <p:spPr>
          <a:xfrm>
            <a:off x="11010040" y="6404292"/>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7" name="Rectangle 8"/>
          <p:cNvSpPr/>
          <p:nvPr/>
        </p:nvSpPr>
        <p:spPr>
          <a:xfrm>
            <a:off x="558210" y="1162033"/>
            <a:ext cx="3740740" cy="4643345"/>
          </a:xfrm>
          <a:prstGeom prst="rect">
            <a:avLst/>
          </a:prstGeom>
          <a:solidFill>
            <a:srgbClr val="FFFFFF"/>
          </a:solidFill>
          <a:ln w="12700">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88" name="Rectangle 10"/>
          <p:cNvSpPr/>
          <p:nvPr/>
        </p:nvSpPr>
        <p:spPr>
          <a:xfrm>
            <a:off x="498833" y="1618374"/>
            <a:ext cx="146305" cy="822961"/>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89" name="Title Text"/>
          <p:cNvSpPr txBox="1">
            <a:spLocks noGrp="1"/>
          </p:cNvSpPr>
          <p:nvPr>
            <p:ph type="title"/>
          </p:nvPr>
        </p:nvSpPr>
        <p:spPr>
          <a:xfrm>
            <a:off x="868680" y="1709927"/>
            <a:ext cx="3099817" cy="1709929"/>
          </a:xfrm>
          <a:prstGeom prst="rect">
            <a:avLst/>
          </a:prstGeom>
        </p:spPr>
        <p:txBody>
          <a:bodyPr anchor="t"/>
          <a:lstStyle>
            <a:lvl1pPr>
              <a:lnSpc>
                <a:spcPct val="100000"/>
              </a:lnSpc>
              <a:defRPr sz="3400"/>
            </a:lvl1pPr>
          </a:lstStyle>
          <a:p>
            <a:r>
              <a:t>Title Text</a:t>
            </a:r>
          </a:p>
        </p:txBody>
      </p:sp>
      <p:sp>
        <p:nvSpPr>
          <p:cNvPr id="90" name="Body Level One…"/>
          <p:cNvSpPr txBox="1">
            <a:spLocks noGrp="1"/>
          </p:cNvSpPr>
          <p:nvPr>
            <p:ph type="body" sz="half" idx="1"/>
          </p:nvPr>
        </p:nvSpPr>
        <p:spPr>
          <a:xfrm>
            <a:off x="4965191" y="1709927"/>
            <a:ext cx="6729985" cy="4096513"/>
          </a:xfrm>
          <a:prstGeom prst="rect">
            <a:avLst/>
          </a:prstGeom>
        </p:spPr>
        <p:txBody>
          <a:bodyPr/>
          <a:lstStyle>
            <a:lvl4pPr marL="1691639" indent="-320039"/>
            <a:lvl5pPr marL="2148839" indent="-320039"/>
          </a:lstStyle>
          <a:p>
            <a:r>
              <a:t>Body Level One</a:t>
            </a:r>
          </a:p>
          <a:p>
            <a:pPr lvl="1"/>
            <a:r>
              <a:t>Body Level Two</a:t>
            </a:r>
          </a:p>
          <a:p>
            <a:pPr lvl="2"/>
            <a:r>
              <a:t>Body Level Three</a:t>
            </a:r>
          </a:p>
          <a:p>
            <a:pPr lvl="3"/>
            <a:r>
              <a:t>Body Level Four</a:t>
            </a:r>
          </a:p>
          <a:p>
            <a:pPr lvl="4"/>
            <a:r>
              <a:t>Body Level Five</a:t>
            </a:r>
          </a:p>
        </p:txBody>
      </p:sp>
      <p:sp>
        <p:nvSpPr>
          <p:cNvPr id="91" name="Text Placeholder 3"/>
          <p:cNvSpPr>
            <a:spLocks noGrp="1"/>
          </p:cNvSpPr>
          <p:nvPr>
            <p:ph type="body" sz="quarter" idx="21"/>
          </p:nvPr>
        </p:nvSpPr>
        <p:spPr>
          <a:xfrm>
            <a:off x="868680" y="3429000"/>
            <a:ext cx="3099817" cy="2066545"/>
          </a:xfrm>
          <a:prstGeom prst="rect">
            <a:avLst/>
          </a:prstGeom>
        </p:spPr>
        <p:txBody>
          <a:bodyPr/>
          <a:lstStyle/>
          <a:p>
            <a:pPr marL="0" indent="0">
              <a:buSzTx/>
              <a:buFontTx/>
              <a:buNone/>
              <a:defRPr sz="1800"/>
            </a:pPr>
            <a:endParaRP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9" name="Rectangle 8"/>
          <p:cNvSpPr/>
          <p:nvPr/>
        </p:nvSpPr>
        <p:spPr>
          <a:xfrm>
            <a:off x="558210" y="1162033"/>
            <a:ext cx="3740740" cy="4643345"/>
          </a:xfrm>
          <a:prstGeom prst="rect">
            <a:avLst/>
          </a:prstGeom>
          <a:solidFill>
            <a:srgbClr val="FFFFFF"/>
          </a:solidFill>
          <a:ln w="12700">
            <a:solidFill>
              <a:srgbClr val="E5EBF0"/>
            </a:solidFill>
            <a:miter/>
          </a:ln>
          <a:effectLst>
            <a:outerShdw blurRad="50800" dist="38100" dir="2700000" rotWithShape="0">
              <a:srgbClr val="D9D9D9">
                <a:alpha val="30000"/>
              </a:srgbClr>
            </a:outerShdw>
          </a:effectLst>
        </p:spPr>
        <p:txBody>
          <a:bodyPr lIns="45719" rIns="45719" anchor="ctr"/>
          <a:lstStyle/>
          <a:p>
            <a:pPr algn="ctr">
              <a:defRPr>
                <a:solidFill>
                  <a:srgbClr val="FFFFFF"/>
                </a:solidFill>
                <a:latin typeface="+mn-lt"/>
                <a:ea typeface="+mn-ea"/>
                <a:cs typeface="+mn-cs"/>
                <a:sym typeface="Calibri"/>
              </a:defRPr>
            </a:pPr>
            <a:endParaRPr/>
          </a:p>
        </p:txBody>
      </p:sp>
      <p:sp>
        <p:nvSpPr>
          <p:cNvPr id="100" name="Rectangle 10"/>
          <p:cNvSpPr/>
          <p:nvPr/>
        </p:nvSpPr>
        <p:spPr>
          <a:xfrm>
            <a:off x="498833" y="1618374"/>
            <a:ext cx="146305" cy="822961"/>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endParaRPr/>
          </a:p>
        </p:txBody>
      </p:sp>
      <p:sp>
        <p:nvSpPr>
          <p:cNvPr id="101" name="Title Text"/>
          <p:cNvSpPr txBox="1">
            <a:spLocks noGrp="1"/>
          </p:cNvSpPr>
          <p:nvPr>
            <p:ph type="title"/>
          </p:nvPr>
        </p:nvSpPr>
        <p:spPr>
          <a:xfrm>
            <a:off x="868680" y="1709927"/>
            <a:ext cx="3099817" cy="1709929"/>
          </a:xfrm>
          <a:prstGeom prst="rect">
            <a:avLst/>
          </a:prstGeom>
        </p:spPr>
        <p:txBody>
          <a:bodyPr anchor="t"/>
          <a:lstStyle>
            <a:lvl1pPr>
              <a:lnSpc>
                <a:spcPct val="100000"/>
              </a:lnSpc>
              <a:defRPr sz="3400"/>
            </a:lvl1pPr>
          </a:lstStyle>
          <a:p>
            <a:r>
              <a:t>Title Text</a:t>
            </a:r>
          </a:p>
        </p:txBody>
      </p:sp>
      <p:sp>
        <p:nvSpPr>
          <p:cNvPr id="102" name="Picture Placeholder 2"/>
          <p:cNvSpPr>
            <a:spLocks noGrp="1"/>
          </p:cNvSpPr>
          <p:nvPr>
            <p:ph type="pic" sz="half" idx="21"/>
          </p:nvPr>
        </p:nvSpPr>
        <p:spPr>
          <a:xfrm>
            <a:off x="4965191" y="1161288"/>
            <a:ext cx="6729985" cy="4645153"/>
          </a:xfrm>
          <a:prstGeom prst="rect">
            <a:avLst/>
          </a:prstGeom>
        </p:spPr>
        <p:txBody>
          <a:bodyPr lIns="91439" rIns="91439">
            <a:noAutofit/>
          </a:bodyPr>
          <a:lstStyle/>
          <a:p>
            <a:endParaRPr/>
          </a:p>
        </p:txBody>
      </p:sp>
      <p:sp>
        <p:nvSpPr>
          <p:cNvPr id="103" name="Body Level One…"/>
          <p:cNvSpPr txBox="1">
            <a:spLocks noGrp="1"/>
          </p:cNvSpPr>
          <p:nvPr>
            <p:ph type="body" sz="quarter" idx="1"/>
          </p:nvPr>
        </p:nvSpPr>
        <p:spPr>
          <a:xfrm>
            <a:off x="868680" y="3438144"/>
            <a:ext cx="3099817" cy="2057401"/>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attern Presentation Title Slide">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4433454" y="5865638"/>
            <a:ext cx="6483512" cy="472353"/>
          </a:xfrm>
          <a:prstGeom prst="rect">
            <a:avLst/>
          </a:prstGeom>
        </p:spPr>
        <p:txBody>
          <a:bodyPr/>
          <a:lstStyle>
            <a:lvl1pPr marL="0" indent="0">
              <a:lnSpc>
                <a:spcPct val="100000"/>
              </a:lnSpc>
              <a:spcBef>
                <a:spcPts val="0"/>
              </a:spcBef>
              <a:buSzTx/>
              <a:buFontTx/>
              <a:buNone/>
              <a:defRPr sz="2000"/>
            </a:lvl1pPr>
            <a:lvl2pPr marL="647700" indent="-190500">
              <a:lnSpc>
                <a:spcPct val="100000"/>
              </a:lnSpc>
              <a:spcBef>
                <a:spcPts val="0"/>
              </a:spcBef>
              <a:buFontTx/>
              <a:defRPr sz="2000"/>
            </a:lvl2pPr>
            <a:lvl3pPr marL="1143000" indent="-228600">
              <a:lnSpc>
                <a:spcPct val="100000"/>
              </a:lnSpc>
              <a:spcBef>
                <a:spcPts val="0"/>
              </a:spcBef>
              <a:buFontTx/>
              <a:defRPr sz="2000"/>
            </a:lvl3pPr>
            <a:lvl4pPr marL="1625600" indent="-254000">
              <a:lnSpc>
                <a:spcPct val="100000"/>
              </a:lnSpc>
              <a:spcBef>
                <a:spcPts val="0"/>
              </a:spcBef>
              <a:buFontTx/>
              <a:defRPr sz="2000"/>
            </a:lvl4pPr>
            <a:lvl5pPr marL="2082800" indent="-254000">
              <a:lnSpc>
                <a:spcPct val="100000"/>
              </a:lnSpc>
              <a:spcBef>
                <a:spcPts val="0"/>
              </a:spcBef>
              <a:buFontTx/>
              <a:defRPr sz="2000"/>
            </a:lvl5pPr>
          </a:lstStyle>
          <a:p>
            <a:r>
              <a:t>Office/Program</a:t>
            </a:r>
          </a:p>
          <a:p>
            <a:pPr lvl="1"/>
            <a:endParaRPr/>
          </a:p>
          <a:p>
            <a:pPr lvl="2"/>
            <a:endParaRPr/>
          </a:p>
          <a:p>
            <a:pPr lvl="3"/>
            <a:endParaRPr/>
          </a:p>
          <a:p>
            <a:pPr lvl="4"/>
            <a:endParaRPr/>
          </a:p>
        </p:txBody>
      </p:sp>
      <p:sp>
        <p:nvSpPr>
          <p:cNvPr id="112" name="PRESENTATION TITLE"/>
          <p:cNvSpPr txBox="1">
            <a:spLocks noGrp="1"/>
          </p:cNvSpPr>
          <p:nvPr>
            <p:ph type="title" hasCustomPrompt="1"/>
          </p:nvPr>
        </p:nvSpPr>
        <p:spPr>
          <a:xfrm>
            <a:off x="4433454" y="5448044"/>
            <a:ext cx="6483512" cy="417596"/>
          </a:xfrm>
          <a:prstGeom prst="rect">
            <a:avLst/>
          </a:prstGeom>
        </p:spPr>
        <p:txBody>
          <a:bodyPr/>
          <a:lstStyle>
            <a:lvl1pPr>
              <a:defRPr sz="3000" cap="all"/>
            </a:lvl1pPr>
          </a:lstStyle>
          <a:p>
            <a:r>
              <a:t>PRESENTATION TITLE</a:t>
            </a:r>
          </a:p>
        </p:txBody>
      </p:sp>
      <p:pic>
        <p:nvPicPr>
          <p:cNvPr id="113" name="Picture 9" descr="Picture 9"/>
          <p:cNvPicPr>
            <a:picLocks noChangeAspect="1"/>
          </p:cNvPicPr>
          <p:nvPr/>
        </p:nvPicPr>
        <p:blipFill>
          <a:blip r:embed="rId2"/>
          <a:stretch>
            <a:fillRect/>
          </a:stretch>
        </p:blipFill>
        <p:spPr>
          <a:xfrm>
            <a:off x="1935891" y="5352115"/>
            <a:ext cx="1996065" cy="883126"/>
          </a:xfrm>
          <a:prstGeom prst="rect">
            <a:avLst/>
          </a:prstGeom>
          <a:ln w="12700">
            <a:miter lim="400000"/>
          </a:ln>
        </p:spPr>
      </p:pic>
      <p:pic>
        <p:nvPicPr>
          <p:cNvPr id="114" name="Picture 12" descr="Picture 12"/>
          <p:cNvPicPr>
            <a:picLocks noChangeAspect="1"/>
          </p:cNvPicPr>
          <p:nvPr/>
        </p:nvPicPr>
        <p:blipFill>
          <a:blip r:embed="rId3"/>
          <a:srcRect l="129" t="2" r="129" b="25611"/>
          <a:stretch>
            <a:fillRect/>
          </a:stretch>
        </p:blipFill>
        <p:spPr>
          <a:xfrm>
            <a:off x="-3" y="-2"/>
            <a:ext cx="12192002" cy="4572002"/>
          </a:xfrm>
          <a:prstGeom prst="rect">
            <a:avLst/>
          </a:prstGeom>
          <a:ln w="12700">
            <a:miter lim="400000"/>
          </a:ln>
        </p:spPr>
      </p:pic>
      <p:sp>
        <p:nvSpPr>
          <p:cNvPr id="1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1078991" y="1938527"/>
            <a:ext cx="10177273" cy="2990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2341418" y="1938527"/>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 id="2147483666" r:id="rId15"/>
    <p:sldLayoutId id="2147483667" r:id="rId16"/>
    <p:sldLayoutId id="2147483668" r:id="rId17"/>
  </p:sldLayoutIdLst>
  <p:transition spd="med"/>
  <p:txStyles>
    <p:titleStyle>
      <a:lvl1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1pPr>
      <a:lvl2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2pPr>
      <a:lvl3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3pPr>
      <a:lvl4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4pPr>
      <a:lvl5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5pPr>
      <a:lvl6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6pPr>
      <a:lvl7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7pPr>
      <a:lvl8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8pPr>
      <a:lvl9pPr marL="0" marR="0" indent="0" algn="l" defTabSz="914400" rtl="0" latinLnBrk="0">
        <a:lnSpc>
          <a:spcPct val="90000"/>
        </a:lnSpc>
        <a:spcBef>
          <a:spcPts val="0"/>
        </a:spcBef>
        <a:spcAft>
          <a:spcPts val="0"/>
        </a:spcAft>
        <a:buClrTx/>
        <a:buSzTx/>
        <a:buFontTx/>
        <a:buNone/>
        <a:tabLst/>
        <a:defRPr sz="5400" b="0" i="0" u="none" strike="noStrike" cap="none" spc="0" baseline="0">
          <a:solidFill>
            <a:srgbClr val="000000"/>
          </a:solidFill>
          <a:uFillTx/>
          <a:latin typeface="Avenir Next LT Pro"/>
          <a:ea typeface="Avenir Next LT Pro"/>
          <a:cs typeface="Avenir Next LT Pro"/>
          <a:sym typeface="Avenir Next LT Pro"/>
        </a:defRPr>
      </a:lvl9pPr>
    </p:titleStyle>
    <p:bodyStyle>
      <a:lvl1pPr marL="228600" marR="0" indent="-228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1pPr>
      <a:lvl2pPr marL="723900" marR="0" indent="-2667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2pPr>
      <a:lvl3pPr marL="1234439" marR="0" indent="-320039"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3pPr>
      <a:lvl4pPr marL="17272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4pPr>
      <a:lvl5pPr marL="21844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5pPr>
      <a:lvl6pPr marL="26416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6pPr>
      <a:lvl7pPr marL="30988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7pPr>
      <a:lvl8pPr marL="35560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8pPr>
      <a:lvl9pPr marL="40132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h.wa.gov/Portals/1/Documents/1600/coronavirus/BHG-COVID19-FamilyToolbox.pdf" TargetMode="External"/><Relationship Id="rId2" Type="http://schemas.openxmlformats.org/officeDocument/2006/relationships/hyperlink" Target="https://www.doh.wa.gov/Portals/1/Documents/1600/coronavirus/BHG-COVID19BehavioralHealthGroupImpactReferenceGuide.pdf" TargetMode="External"/><Relationship Id="rId1" Type="http://schemas.openxmlformats.org/officeDocument/2006/relationships/slideLayout" Target="../slideLayouts/slideLayout16.xml"/><Relationship Id="rId4" Type="http://schemas.openxmlformats.org/officeDocument/2006/relationships/hyperlink" Target="https://www.doh.wa.gov/Portals/1/Documents/1600/coronavirus/COVID-19-BuildingWorkplaceResilience.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oh.wa.gov/Emergencies/NovelCoronavirusOutbreak2020COVID19/HealthcareProviders/BehavioralHealthResources" TargetMode="External"/><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coronavirus.wa.gov/partner-toolkit/infographic-library-color" TargetMode="External"/><Relationship Id="rId5" Type="http://schemas.openxmlformats.org/officeDocument/2006/relationships/hyperlink" Target="https://coronavirus.wa.gov/information-for/you-and-your-family/mental-and-emotional-well-being" TargetMode="External"/><Relationship Id="rId4" Type="http://schemas.openxmlformats.org/officeDocument/2006/relationships/hyperlink" Target="https://www.doh.wa.gov/Portals/1/Documents/1600/coronavirus/BHG-COVID19-FamilyToolbox.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 Placeholder 1"/>
          <p:cNvSpPr txBox="1">
            <a:spLocks noGrp="1"/>
          </p:cNvSpPr>
          <p:nvPr>
            <p:ph type="body" sz="quarter" idx="1"/>
          </p:nvPr>
        </p:nvSpPr>
        <p:spPr>
          <a:xfrm>
            <a:off x="4329415" y="5937920"/>
            <a:ext cx="6983626" cy="640677"/>
          </a:xfrm>
          <a:prstGeom prst="rect">
            <a:avLst/>
          </a:prstGeom>
        </p:spPr>
        <p:txBody>
          <a:bodyPr/>
          <a:lstStyle/>
          <a:p>
            <a:pPr defTabSz="786384">
              <a:defRPr sz="1720">
                <a:latin typeface="Century Gothic"/>
                <a:ea typeface="Century Gothic"/>
                <a:cs typeface="Century Gothic"/>
                <a:sym typeface="Century Gothic"/>
              </a:defRPr>
            </a:pPr>
            <a:r>
              <a:rPr lang="en-US" dirty="0"/>
              <a:t>Kira Mauseth, Ph.D.</a:t>
            </a:r>
          </a:p>
          <a:p>
            <a:pPr defTabSz="786384">
              <a:defRPr sz="1720">
                <a:latin typeface="Century Gothic"/>
                <a:ea typeface="Century Gothic"/>
                <a:cs typeface="Century Gothic"/>
                <a:sym typeface="Century Gothic"/>
              </a:defRPr>
            </a:pPr>
            <a:r>
              <a:rPr dirty="0"/>
              <a:t>Behavioral Health Strike Team</a:t>
            </a:r>
          </a:p>
        </p:txBody>
      </p:sp>
      <p:sp>
        <p:nvSpPr>
          <p:cNvPr id="178" name="Title 2"/>
          <p:cNvSpPr txBox="1">
            <a:spLocks noGrp="1"/>
          </p:cNvSpPr>
          <p:nvPr>
            <p:ph type="title"/>
          </p:nvPr>
        </p:nvSpPr>
        <p:spPr>
          <a:xfrm>
            <a:off x="4329414" y="4862757"/>
            <a:ext cx="7775499" cy="1182801"/>
          </a:xfrm>
          <a:prstGeom prst="rect">
            <a:avLst/>
          </a:prstGeom>
        </p:spPr>
        <p:txBody>
          <a:bodyPr>
            <a:normAutofit fontScale="90000"/>
          </a:bodyPr>
          <a:lstStyle/>
          <a:p>
            <a:pPr>
              <a:defRPr sz="2600">
                <a:latin typeface="Century Gothic"/>
                <a:ea typeface="Century Gothic"/>
                <a:cs typeface="Century Gothic"/>
                <a:sym typeface="Century Gothic"/>
              </a:defRPr>
            </a:pPr>
            <a:r>
              <a:rPr sz="2800" dirty="0"/>
              <a:t>Behavioral health impacts of COVID-19</a:t>
            </a:r>
            <a:br>
              <a:rPr dirty="0"/>
            </a:br>
            <a:r>
              <a:rPr sz="2200" b="1" cap="none" dirty="0"/>
              <a:t>Workplace Trends, Resources</a:t>
            </a:r>
            <a:r>
              <a:rPr lang="en-US" sz="2200" b="1" cap="none" dirty="0"/>
              <a:t>,</a:t>
            </a:r>
            <a:r>
              <a:rPr sz="2200" b="1" cap="none" dirty="0"/>
              <a:t> and Strategies:</a:t>
            </a:r>
            <a:br>
              <a:rPr sz="2200" b="1" cap="none" dirty="0"/>
            </a:br>
            <a:r>
              <a:rPr lang="en-US" sz="2200" b="1" cap="none" dirty="0"/>
              <a:t>Disaster Cascade and Long-Term Recovery Management</a:t>
            </a:r>
            <a:endParaRPr sz="2200" b="1" cap="none" dirty="0"/>
          </a:p>
        </p:txBody>
      </p:sp>
      <p:pic>
        <p:nvPicPr>
          <p:cNvPr id="179" name="Picture 3">
            <a:extLst>
              <a:ext uri="{C183D7F6-B498-43B3-948B-1728B52AA6E4}">
                <adec:decorative xmlns:adec="http://schemas.microsoft.com/office/drawing/2017/decorative" val="1"/>
              </a:ext>
            </a:extLst>
          </p:cNvPr>
          <p:cNvPicPr>
            <a:picLocks noChangeAspect="1"/>
          </p:cNvPicPr>
          <p:nvPr/>
        </p:nvPicPr>
        <p:blipFill>
          <a:blip r:embed="rId2"/>
          <a:srcRect b="4415"/>
          <a:stretch>
            <a:fillRect/>
          </a:stretch>
        </p:blipFill>
        <p:spPr>
          <a:xfrm>
            <a:off x="0" y="-99670"/>
            <a:ext cx="12192000" cy="46672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AEC330-4C80-3447-BA5C-4A8455F343F2}"/>
              </a:ext>
            </a:extLst>
          </p:cNvPr>
          <p:cNvSpPr>
            <a:spLocks noGrp="1"/>
          </p:cNvSpPr>
          <p:nvPr>
            <p:ph type="body" sz="quarter" idx="22"/>
          </p:nvPr>
        </p:nvSpPr>
        <p:spPr>
          <a:xfrm>
            <a:off x="1485857" y="1997980"/>
            <a:ext cx="2816928" cy="572704"/>
          </a:xfrm>
        </p:spPr>
        <p:txBody>
          <a:bodyPr/>
          <a:lstStyle/>
          <a:p>
            <a:pPr marL="0" indent="0">
              <a:lnSpc>
                <a:spcPct val="100000"/>
              </a:lnSpc>
              <a:spcBef>
                <a:spcPts val="600"/>
              </a:spcBef>
            </a:pPr>
            <a:r>
              <a:rPr lang="en-US" sz="2400" b="1" dirty="0">
                <a:latin typeface="Calibri (Body)"/>
              </a:rPr>
              <a:t>Bottom line up front:</a:t>
            </a:r>
            <a:endParaRPr lang="en-US" sz="2400" dirty="0">
              <a:latin typeface="Calibri (Body)"/>
            </a:endParaRPr>
          </a:p>
        </p:txBody>
      </p:sp>
      <p:sp>
        <p:nvSpPr>
          <p:cNvPr id="4" name="Text Placeholder 3">
            <a:extLst>
              <a:ext uri="{FF2B5EF4-FFF2-40B4-BE49-F238E27FC236}">
                <a16:creationId xmlns:a16="http://schemas.microsoft.com/office/drawing/2014/main" id="{59106256-24C6-2341-B1F2-BE6332922E13}"/>
              </a:ext>
            </a:extLst>
          </p:cNvPr>
          <p:cNvSpPr>
            <a:spLocks noGrp="1"/>
          </p:cNvSpPr>
          <p:nvPr>
            <p:ph type="body" sz="quarter" idx="23"/>
          </p:nvPr>
        </p:nvSpPr>
        <p:spPr>
          <a:xfrm>
            <a:off x="5224947" y="2034869"/>
            <a:ext cx="2387600" cy="372955"/>
          </a:xfrm>
        </p:spPr>
        <p:txBody>
          <a:bodyPr/>
          <a:lstStyle/>
          <a:p>
            <a:r>
              <a:rPr lang="en-US" dirty="0"/>
              <a:t>What do DO:</a:t>
            </a:r>
          </a:p>
        </p:txBody>
      </p:sp>
      <p:sp>
        <p:nvSpPr>
          <p:cNvPr id="5" name="Text Placeholder 4">
            <a:extLst>
              <a:ext uri="{FF2B5EF4-FFF2-40B4-BE49-F238E27FC236}">
                <a16:creationId xmlns:a16="http://schemas.microsoft.com/office/drawing/2014/main" id="{297B820F-1011-7448-9FE5-12DF1060DF30}"/>
              </a:ext>
            </a:extLst>
          </p:cNvPr>
          <p:cNvSpPr>
            <a:spLocks noGrp="1"/>
          </p:cNvSpPr>
          <p:nvPr>
            <p:ph type="body" sz="quarter" idx="24"/>
          </p:nvPr>
        </p:nvSpPr>
        <p:spPr/>
        <p:txBody>
          <a:bodyPr/>
          <a:lstStyle/>
          <a:p>
            <a:r>
              <a:rPr lang="en-US" dirty="0"/>
              <a:t>What to avoid:</a:t>
            </a:r>
          </a:p>
        </p:txBody>
      </p:sp>
      <p:sp>
        <p:nvSpPr>
          <p:cNvPr id="6" name="Text Placeholder 5">
            <a:extLst>
              <a:ext uri="{FF2B5EF4-FFF2-40B4-BE49-F238E27FC236}">
                <a16:creationId xmlns:a16="http://schemas.microsoft.com/office/drawing/2014/main" id="{2F9E66C4-99B0-9245-89BD-027CA2D90DFC}"/>
              </a:ext>
            </a:extLst>
          </p:cNvPr>
          <p:cNvSpPr>
            <a:spLocks noGrp="1"/>
          </p:cNvSpPr>
          <p:nvPr>
            <p:ph type="body" sz="quarter" idx="25"/>
          </p:nvPr>
        </p:nvSpPr>
        <p:spPr>
          <a:xfrm>
            <a:off x="3380802" y="2902855"/>
            <a:ext cx="2387600" cy="3702416"/>
          </a:xfrm>
        </p:spPr>
        <p:txBody>
          <a:bodyPr/>
          <a:lstStyle/>
          <a:p>
            <a:endParaRPr lang="en-US" dirty="0"/>
          </a:p>
          <a:p>
            <a:endParaRPr lang="en-US" dirty="0"/>
          </a:p>
        </p:txBody>
      </p:sp>
      <p:sp>
        <p:nvSpPr>
          <p:cNvPr id="7" name="Text Placeholder 6">
            <a:extLst>
              <a:ext uri="{FF2B5EF4-FFF2-40B4-BE49-F238E27FC236}">
                <a16:creationId xmlns:a16="http://schemas.microsoft.com/office/drawing/2014/main" id="{A09811A3-7744-4944-8B07-4EA99E34BDC9}"/>
              </a:ext>
            </a:extLst>
          </p:cNvPr>
          <p:cNvSpPr>
            <a:spLocks noGrp="1"/>
          </p:cNvSpPr>
          <p:nvPr>
            <p:ph type="body" sz="quarter" idx="26"/>
          </p:nvPr>
        </p:nvSpPr>
        <p:spPr>
          <a:xfrm>
            <a:off x="4814888" y="2474230"/>
            <a:ext cx="3600450" cy="3691680"/>
          </a:xfrm>
        </p:spPr>
        <p:txBody>
          <a:bodyPr/>
          <a:lstStyle/>
          <a:p>
            <a:pPr marL="342900" indent="-342900">
              <a:lnSpc>
                <a:spcPct val="100000"/>
              </a:lnSpc>
              <a:spcBef>
                <a:spcPts val="600"/>
              </a:spcBef>
              <a:buFont typeface="Arial" panose="020B0604020202020204" pitchFamily="34" charset="0"/>
              <a:buChar char="•"/>
            </a:pPr>
            <a:r>
              <a:rPr lang="en-US" sz="2000" dirty="0">
                <a:latin typeface="Calibri (Body)"/>
              </a:rPr>
              <a:t>Establish your “off time” boundaries. Hours, days or segments of time that are </a:t>
            </a:r>
            <a:r>
              <a:rPr lang="en-US" sz="2000" b="1" i="1" dirty="0">
                <a:latin typeface="Calibri (Body)"/>
              </a:rPr>
              <a:t>unavailable</a:t>
            </a:r>
            <a:r>
              <a:rPr lang="en-US" sz="2000" dirty="0">
                <a:latin typeface="Calibri (Body)"/>
              </a:rPr>
              <a:t> for work-related tasks. </a:t>
            </a:r>
          </a:p>
          <a:p>
            <a:pPr marL="342900" indent="-342900">
              <a:lnSpc>
                <a:spcPct val="100000"/>
              </a:lnSpc>
              <a:spcBef>
                <a:spcPts val="600"/>
              </a:spcBef>
              <a:buFont typeface="Arial" panose="020B0604020202020204" pitchFamily="34" charset="0"/>
              <a:buChar char="•"/>
            </a:pPr>
            <a:r>
              <a:rPr lang="en-US" sz="2000" dirty="0">
                <a:latin typeface="Calibri (Body)"/>
              </a:rPr>
              <a:t>List things you can do during time off that are completely unrelated to work (e.g., re-watch your favorite show, teach yourself a new hobby using online resources, get lost in a book).</a:t>
            </a:r>
          </a:p>
          <a:p>
            <a:pPr marL="342900" indent="-342900">
              <a:lnSpc>
                <a:spcPct val="100000"/>
              </a:lnSpc>
              <a:spcBef>
                <a:spcPts val="600"/>
              </a:spcBef>
              <a:buFont typeface="Arial" panose="020B0604020202020204" pitchFamily="34" charset="0"/>
              <a:buChar char="•"/>
            </a:pPr>
            <a:endParaRPr lang="en-US" sz="2000" dirty="0">
              <a:latin typeface="Calibri (Body)"/>
            </a:endParaRPr>
          </a:p>
          <a:p>
            <a:pPr marL="0" indent="0">
              <a:lnSpc>
                <a:spcPct val="100000"/>
              </a:lnSpc>
              <a:spcBef>
                <a:spcPts val="600"/>
              </a:spcBef>
            </a:pPr>
            <a:endParaRPr lang="en-US" sz="2000" dirty="0">
              <a:latin typeface="Calibri (Body)"/>
            </a:endParaRPr>
          </a:p>
          <a:p>
            <a:pPr marL="342900" indent="-342900">
              <a:lnSpc>
                <a:spcPct val="100000"/>
              </a:lnSpc>
              <a:spcBef>
                <a:spcPts val="600"/>
              </a:spcBef>
              <a:buFont typeface="Wingdings" panose="05000000000000000000" pitchFamily="2" charset="2"/>
              <a:buChar char="£"/>
            </a:pPr>
            <a:endParaRPr lang="en-US" sz="2000" dirty="0">
              <a:latin typeface="Calibri (Body)"/>
            </a:endParaRPr>
          </a:p>
          <a:p>
            <a:pPr marL="342900" indent="-342900">
              <a:lnSpc>
                <a:spcPct val="100000"/>
              </a:lnSpc>
              <a:spcBef>
                <a:spcPts val="600"/>
              </a:spcBef>
              <a:buFont typeface="Wingdings" panose="05000000000000000000" pitchFamily="2" charset="2"/>
              <a:buChar char="£"/>
            </a:pPr>
            <a:endParaRPr lang="en-US" sz="2000" dirty="0">
              <a:latin typeface="Calibri (Body)"/>
            </a:endParaRPr>
          </a:p>
          <a:p>
            <a:pPr marL="342900" indent="-342900">
              <a:lnSpc>
                <a:spcPct val="100000"/>
              </a:lnSpc>
              <a:spcBef>
                <a:spcPts val="600"/>
              </a:spcBef>
              <a:buFont typeface="Wingdings" panose="05000000000000000000" pitchFamily="2" charset="2"/>
              <a:buChar char="£"/>
            </a:pPr>
            <a:endParaRPr lang="en-US" dirty="0"/>
          </a:p>
        </p:txBody>
      </p:sp>
      <p:sp>
        <p:nvSpPr>
          <p:cNvPr id="8" name="Text Placeholder 7">
            <a:extLst>
              <a:ext uri="{FF2B5EF4-FFF2-40B4-BE49-F238E27FC236}">
                <a16:creationId xmlns:a16="http://schemas.microsoft.com/office/drawing/2014/main" id="{D736B59F-D55A-E64F-8DA6-F6E051A23DE7}"/>
              </a:ext>
            </a:extLst>
          </p:cNvPr>
          <p:cNvSpPr>
            <a:spLocks noGrp="1"/>
          </p:cNvSpPr>
          <p:nvPr>
            <p:ph type="body" sz="quarter" idx="27"/>
          </p:nvPr>
        </p:nvSpPr>
        <p:spPr>
          <a:xfrm>
            <a:off x="8643938" y="2565584"/>
            <a:ext cx="3100387" cy="3691680"/>
          </a:xfrm>
        </p:spPr>
        <p:txBody>
          <a:bodyPr/>
          <a:lstStyle/>
          <a:p>
            <a:pPr marL="342900" indent="-342900">
              <a:buFont typeface="Arial" panose="020B0604020202020204" pitchFamily="34" charset="0"/>
              <a:buChar char="•"/>
            </a:pPr>
            <a:r>
              <a:rPr lang="en-US" sz="2000" dirty="0">
                <a:latin typeface="Calibri (Body)"/>
              </a:rPr>
              <a:t>Professional and social isolation</a:t>
            </a:r>
          </a:p>
          <a:p>
            <a:pPr marL="342900" indent="-342900">
              <a:buFont typeface="Arial" panose="020B0604020202020204" pitchFamily="34" charset="0"/>
              <a:buChar char="•"/>
            </a:pPr>
            <a:r>
              <a:rPr lang="en-US" sz="2000" dirty="0">
                <a:latin typeface="Calibri (Body)"/>
              </a:rPr>
              <a:t>Saying “yes” when you need to say </a:t>
            </a:r>
            <a:r>
              <a:rPr lang="en-US" sz="2000" i="1" dirty="0">
                <a:latin typeface="Calibri (Body)"/>
              </a:rPr>
              <a:t>“sorry, no, I don’t have the capacity to do that right now”.</a:t>
            </a:r>
          </a:p>
          <a:p>
            <a:pPr marL="342900" indent="-342900">
              <a:buFont typeface="Arial" panose="020B0604020202020204" pitchFamily="34" charset="0"/>
              <a:buChar char="•"/>
            </a:pPr>
            <a:r>
              <a:rPr lang="en-US" sz="2000" dirty="0">
                <a:latin typeface="Calibri (Body)"/>
              </a:rPr>
              <a:t>Feeling guilty for taking some mission critical time off. </a:t>
            </a:r>
            <a:endParaRPr lang="en-US" dirty="0"/>
          </a:p>
        </p:txBody>
      </p:sp>
      <p:sp>
        <p:nvSpPr>
          <p:cNvPr id="3" name="Title 2">
            <a:extLst>
              <a:ext uri="{FF2B5EF4-FFF2-40B4-BE49-F238E27FC236}">
                <a16:creationId xmlns:a16="http://schemas.microsoft.com/office/drawing/2014/main" id="{817F64DA-446D-0A4B-81B2-8C99F2487E07}"/>
              </a:ext>
            </a:extLst>
          </p:cNvPr>
          <p:cNvSpPr>
            <a:spLocks noGrp="1"/>
          </p:cNvSpPr>
          <p:nvPr>
            <p:ph type="title"/>
          </p:nvPr>
        </p:nvSpPr>
        <p:spPr/>
        <p:txBody>
          <a:bodyPr>
            <a:normAutofit fontScale="90000"/>
          </a:bodyPr>
          <a:lstStyle/>
          <a:p>
            <a:r>
              <a:rPr lang="en-US" dirty="0">
                <a:latin typeface="Century Gothic" panose="020B0502020202020204" pitchFamily="34" charset="0"/>
              </a:rPr>
              <a:t>How to Manage and Reduce Burnout</a:t>
            </a:r>
          </a:p>
        </p:txBody>
      </p:sp>
      <p:sp>
        <p:nvSpPr>
          <p:cNvPr id="9" name="Text Placeholder 6">
            <a:extLst>
              <a:ext uri="{FF2B5EF4-FFF2-40B4-BE49-F238E27FC236}">
                <a16:creationId xmlns:a16="http://schemas.microsoft.com/office/drawing/2014/main" id="{9708DF24-C538-1844-BF61-9B50DE15C196}"/>
              </a:ext>
            </a:extLst>
          </p:cNvPr>
          <p:cNvSpPr txBox="1">
            <a:spLocks/>
          </p:cNvSpPr>
          <p:nvPr/>
        </p:nvSpPr>
        <p:spPr>
          <a:xfrm>
            <a:off x="1362381" y="2526755"/>
            <a:ext cx="2790519" cy="3691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285750" marR="0" indent="-285750" algn="l" defTabSz="914400" rtl="0" latinLnBrk="0">
              <a:lnSpc>
                <a:spcPct val="110000"/>
              </a:lnSpc>
              <a:spcBef>
                <a:spcPts val="1000"/>
              </a:spcBef>
              <a:spcAft>
                <a:spcPts val="0"/>
              </a:spcAft>
              <a:buClrTx/>
              <a:buSzPct val="100000"/>
              <a:buFont typeface="Arial"/>
              <a:buNone/>
              <a:tabLst/>
              <a:defRPr lang="en-US" sz="2200" b="0" i="0" u="none" strike="noStrike" kern="1200" cap="none" spc="0" baseline="0" dirty="0">
                <a:solidFill>
                  <a:schemeClr val="tx1"/>
                </a:solidFill>
                <a:uFillTx/>
                <a:latin typeface="+mn-lt"/>
                <a:ea typeface="+mn-ea"/>
                <a:cs typeface="+mn-cs"/>
                <a:sym typeface="Avenir Next LT Pro"/>
              </a:defRPr>
            </a:lvl1pPr>
            <a:lvl2pPr marL="723900" marR="0" indent="-2667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2pPr>
            <a:lvl3pPr marL="1234439" marR="0" indent="-320039"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3pPr>
            <a:lvl4pPr marL="17272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4pPr>
            <a:lvl5pPr marL="21844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5pPr>
            <a:lvl6pPr marL="26416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6pPr>
            <a:lvl7pPr marL="30988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7pPr>
            <a:lvl8pPr marL="35560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8pPr>
            <a:lvl9pPr marL="4013200" marR="0" indent="-355600" algn="l" defTabSz="914400" rtl="0" latinLnBrk="0">
              <a:lnSpc>
                <a:spcPct val="110000"/>
              </a:lnSpc>
              <a:spcBef>
                <a:spcPts val="1000"/>
              </a:spcBef>
              <a:spcAft>
                <a:spcPts val="0"/>
              </a:spcAft>
              <a:buClrTx/>
              <a:buSzPct val="100000"/>
              <a:buFont typeface="Arial"/>
              <a:buChar char="•"/>
              <a:tabLst/>
              <a:defRPr sz="2800" b="0" i="0" u="none" strike="noStrike" cap="none" spc="0" baseline="0">
                <a:solidFill>
                  <a:srgbClr val="000000"/>
                </a:solidFill>
                <a:uFillTx/>
                <a:latin typeface="Avenir Next LT Pro"/>
                <a:ea typeface="Avenir Next LT Pro"/>
                <a:cs typeface="Avenir Next LT Pro"/>
                <a:sym typeface="Avenir Next LT Pro"/>
              </a:defRPr>
            </a:lvl9pPr>
          </a:lstStyle>
          <a:p>
            <a:pPr marL="342900" indent="-342900" hangingPunct="1">
              <a:lnSpc>
                <a:spcPct val="100000"/>
              </a:lnSpc>
              <a:spcBef>
                <a:spcPts val="600"/>
              </a:spcBef>
              <a:buFont typeface="Wingdings" panose="05000000000000000000" pitchFamily="2" charset="2"/>
              <a:buChar char="£"/>
            </a:pPr>
            <a:endParaRPr lang="en-US" dirty="0"/>
          </a:p>
        </p:txBody>
      </p:sp>
      <p:sp>
        <p:nvSpPr>
          <p:cNvPr id="10" name="Rectangle 9">
            <a:extLst>
              <a:ext uri="{FF2B5EF4-FFF2-40B4-BE49-F238E27FC236}">
                <a16:creationId xmlns:a16="http://schemas.microsoft.com/office/drawing/2014/main" id="{95073CED-5D53-1747-8980-82643A665459}"/>
              </a:ext>
            </a:extLst>
          </p:cNvPr>
          <p:cNvSpPr/>
          <p:nvPr/>
        </p:nvSpPr>
        <p:spPr>
          <a:xfrm>
            <a:off x="1467814" y="2565584"/>
            <a:ext cx="2961042" cy="3785652"/>
          </a:xfrm>
          <a:prstGeom prst="rect">
            <a:avLst/>
          </a:prstGeom>
        </p:spPr>
        <p:txBody>
          <a:bodyPr wrap="square">
            <a:spAutoFit/>
          </a:bodyPr>
          <a:lstStyle/>
          <a:p>
            <a:r>
              <a:rPr lang="en-US" sz="2400" dirty="0">
                <a:latin typeface="Calibri (Body)"/>
              </a:rPr>
              <a:t>Burnout is widespread in the context of a disaster. Our energy is more limited right now. </a:t>
            </a:r>
            <a:r>
              <a:rPr lang="en-US" sz="2400" b="1" dirty="0">
                <a:latin typeface="Calibri (Body)"/>
              </a:rPr>
              <a:t>Healthy, clear boundaries between work and time off are essential for reducing burnout.</a:t>
            </a:r>
            <a:endParaRPr lang="en-US" sz="2400" dirty="0"/>
          </a:p>
        </p:txBody>
      </p:sp>
    </p:spTree>
    <p:extLst>
      <p:ext uri="{BB962C8B-B14F-4D97-AF65-F5344CB8AC3E}">
        <p14:creationId xmlns:p14="http://schemas.microsoft.com/office/powerpoint/2010/main" val="323782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308BD-FB8D-4B83-9D2B-27ED802E1EC4}"/>
              </a:ext>
            </a:extLst>
          </p:cNvPr>
          <p:cNvSpPr>
            <a:spLocks noGrp="1"/>
          </p:cNvSpPr>
          <p:nvPr>
            <p:ph type="title"/>
          </p:nvPr>
        </p:nvSpPr>
        <p:spPr/>
        <p:txBody>
          <a:bodyPr>
            <a:normAutofit fontScale="90000"/>
          </a:bodyPr>
          <a:lstStyle/>
          <a:p>
            <a:r>
              <a:rPr lang="en-US" dirty="0">
                <a:latin typeface="Century Gothic" panose="020B0502020202020204" pitchFamily="34" charset="0"/>
              </a:rPr>
              <a:t>Individual Level: Work/Time Boundaries</a:t>
            </a:r>
          </a:p>
        </p:txBody>
      </p:sp>
      <p:grpSp>
        <p:nvGrpSpPr>
          <p:cNvPr id="6" name="Content Placeholder 3" descr="Graphic of individual-level work/time boundaries: on-duty or at work, on-call or available, and OFF.">
            <a:extLst>
              <a:ext uri="{FF2B5EF4-FFF2-40B4-BE49-F238E27FC236}">
                <a16:creationId xmlns:a16="http://schemas.microsoft.com/office/drawing/2014/main" id="{6BD42F4A-AFFC-47BE-BF76-5C90B849C7C7}"/>
              </a:ext>
            </a:extLst>
          </p:cNvPr>
          <p:cNvGrpSpPr/>
          <p:nvPr/>
        </p:nvGrpSpPr>
        <p:grpSpPr>
          <a:xfrm>
            <a:off x="1354541" y="1671638"/>
            <a:ext cx="9482918" cy="3917951"/>
            <a:chOff x="0" y="0"/>
            <a:chExt cx="9482917" cy="3917950"/>
          </a:xfrm>
        </p:grpSpPr>
        <p:grpSp>
          <p:nvGrpSpPr>
            <p:cNvPr id="7" name="Group">
              <a:extLst>
                <a:ext uri="{FF2B5EF4-FFF2-40B4-BE49-F238E27FC236}">
                  <a16:creationId xmlns:a16="http://schemas.microsoft.com/office/drawing/2014/main" id="{3E65BC5A-0A7D-47F1-ADDE-D22B81DCF42C}"/>
                </a:ext>
              </a:extLst>
            </p:cNvPr>
            <p:cNvGrpSpPr/>
            <p:nvPr/>
          </p:nvGrpSpPr>
          <p:grpSpPr>
            <a:xfrm>
              <a:off x="0" y="0"/>
              <a:ext cx="3145477" cy="3917950"/>
              <a:chOff x="0" y="0"/>
              <a:chExt cx="3145476" cy="3917950"/>
            </a:xfrm>
          </p:grpSpPr>
          <p:sp>
            <p:nvSpPr>
              <p:cNvPr id="18" name="Rounded Rectangle">
                <a:extLst>
                  <a:ext uri="{FF2B5EF4-FFF2-40B4-BE49-F238E27FC236}">
                    <a16:creationId xmlns:a16="http://schemas.microsoft.com/office/drawing/2014/main" id="{C0CAEA24-813D-4A70-ABCF-36B551A191C3}"/>
                  </a:ext>
                </a:extLst>
              </p:cNvPr>
              <p:cNvSpPr/>
              <p:nvPr/>
            </p:nvSpPr>
            <p:spPr>
              <a:xfrm>
                <a:off x="0" y="0"/>
                <a:ext cx="3098993" cy="3917950"/>
              </a:xfrm>
              <a:prstGeom prst="roundRect">
                <a:avLst>
                  <a:gd name="adj" fmla="val 10000"/>
                </a:avLst>
              </a:prstGeom>
              <a:solidFill>
                <a:srgbClr val="FFFFFF"/>
              </a:solidFill>
              <a:ln w="12700" cap="flat">
                <a:solidFill>
                  <a:srgbClr val="49A486"/>
                </a:solidFill>
                <a:prstDash val="solid"/>
                <a:miter lim="800000"/>
              </a:ln>
              <a:effectLst/>
            </p:spPr>
            <p:txBody>
              <a:bodyPr wrap="square" lIns="45719" tIns="45719" rIns="45719" bIns="45719" numCol="1" anchor="ctr">
                <a:noAutofit/>
              </a:bodyPr>
              <a:lstStyle/>
              <a:p>
                <a:pPr algn="ctr" defTabSz="1644650">
                  <a:lnSpc>
                    <a:spcPct val="90000"/>
                  </a:lnSpc>
                  <a:spcBef>
                    <a:spcPts val="1100"/>
                  </a:spcBef>
                  <a:defRPr sz="3700">
                    <a:solidFill>
                      <a:srgbClr val="FFFFFF"/>
                    </a:solidFill>
                  </a:defRPr>
                </a:pPr>
                <a:endParaRPr/>
              </a:p>
            </p:txBody>
          </p:sp>
          <p:sp>
            <p:nvSpPr>
              <p:cNvPr id="19" name="On-Duty / At work">
                <a:extLst>
                  <a:ext uri="{FF2B5EF4-FFF2-40B4-BE49-F238E27FC236}">
                    <a16:creationId xmlns:a16="http://schemas.microsoft.com/office/drawing/2014/main" id="{1DF08CA3-F3C1-4A78-BCB2-E6D89E03E4CB}"/>
                  </a:ext>
                </a:extLst>
              </p:cNvPr>
              <p:cNvSpPr txBox="1"/>
              <p:nvPr/>
            </p:nvSpPr>
            <p:spPr>
              <a:xfrm>
                <a:off x="46483" y="1721098"/>
                <a:ext cx="3098993" cy="1307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3143" tIns="263143" rIns="263143" bIns="263143" numCol="1" anchor="ctr">
                <a:spAutoFit/>
              </a:bodyPr>
              <a:lstStyle>
                <a:lvl1pPr algn="ctr" defTabSz="1644650">
                  <a:lnSpc>
                    <a:spcPct val="90000"/>
                  </a:lnSpc>
                  <a:spcBef>
                    <a:spcPts val="1500"/>
                  </a:spcBef>
                  <a:defRPr sz="3700">
                    <a:solidFill>
                      <a:srgbClr val="FFFFFF"/>
                    </a:solidFill>
                  </a:defRPr>
                </a:lvl1pPr>
              </a:lstStyle>
              <a:p>
                <a:r>
                  <a:rPr sz="2800" dirty="0">
                    <a:solidFill>
                      <a:schemeClr val="tx1"/>
                    </a:solidFill>
                    <a:latin typeface="+mn-lt"/>
                  </a:rPr>
                  <a:t>On-</a:t>
                </a:r>
                <a:r>
                  <a:rPr lang="en-US" sz="2800" dirty="0">
                    <a:solidFill>
                      <a:schemeClr val="tx1"/>
                    </a:solidFill>
                    <a:latin typeface="+mn-lt"/>
                  </a:rPr>
                  <a:t>d</a:t>
                </a:r>
                <a:r>
                  <a:rPr sz="2800" dirty="0">
                    <a:solidFill>
                      <a:schemeClr val="tx1"/>
                    </a:solidFill>
                    <a:latin typeface="+mn-lt"/>
                  </a:rPr>
                  <a:t>uty </a:t>
                </a:r>
                <a:r>
                  <a:rPr lang="en-US" sz="2800" dirty="0">
                    <a:solidFill>
                      <a:schemeClr val="tx1"/>
                    </a:solidFill>
                    <a:latin typeface="+mn-lt"/>
                  </a:rPr>
                  <a:t>or a</a:t>
                </a:r>
                <a:r>
                  <a:rPr sz="2800" dirty="0">
                    <a:solidFill>
                      <a:schemeClr val="tx1"/>
                    </a:solidFill>
                    <a:latin typeface="+mn-lt"/>
                  </a:rPr>
                  <a:t>t work</a:t>
                </a:r>
              </a:p>
            </p:txBody>
          </p:sp>
        </p:grpSp>
        <p:sp>
          <p:nvSpPr>
            <p:cNvPr id="8" name="Circle">
              <a:extLst>
                <a:ext uri="{FF2B5EF4-FFF2-40B4-BE49-F238E27FC236}">
                  <a16:creationId xmlns:a16="http://schemas.microsoft.com/office/drawing/2014/main" id="{4CAEB1DC-DDC3-487E-A30F-62C231C684DD}"/>
                </a:ext>
                <a:ext uri="{C183D7F6-B498-43B3-948B-1728B52AA6E4}">
                  <adec:decorative xmlns:adec="http://schemas.microsoft.com/office/drawing/2017/decorative" val="1"/>
                </a:ext>
              </a:extLst>
            </p:cNvPr>
            <p:cNvSpPr/>
            <p:nvPr/>
          </p:nvSpPr>
          <p:spPr>
            <a:xfrm>
              <a:off x="897158" y="235076"/>
              <a:ext cx="1304678" cy="1304678"/>
            </a:xfrm>
            <a:prstGeom prst="ellipse">
              <a:avLst/>
            </a:prstGeom>
            <a:blipFill rotWithShape="1">
              <a:blip r:embed="rId2"/>
              <a:srcRect/>
              <a:stretch>
                <a:fillRect/>
              </a:stretch>
            </a:blipFill>
            <a:ln w="12700" cap="flat">
              <a:solidFill>
                <a:srgbClr val="49A486"/>
              </a:solidFill>
              <a:prstDash val="solid"/>
              <a:miter lim="800000"/>
            </a:ln>
            <a:effectLst/>
          </p:spPr>
          <p:txBody>
            <a:bodyPr wrap="square" lIns="45719" tIns="45719" rIns="45719" bIns="45719" numCol="1" anchor="t">
              <a:noAutofit/>
            </a:bodyPr>
            <a:lstStyle/>
            <a:p>
              <a:pPr>
                <a:lnSpc>
                  <a:spcPct val="110000"/>
                </a:lnSpc>
                <a:spcBef>
                  <a:spcPts val="1000"/>
                </a:spcBef>
                <a:defRPr sz="2800"/>
              </a:pPr>
              <a:endParaRPr/>
            </a:p>
          </p:txBody>
        </p:sp>
        <p:grpSp>
          <p:nvGrpSpPr>
            <p:cNvPr id="9" name="Group">
              <a:extLst>
                <a:ext uri="{FF2B5EF4-FFF2-40B4-BE49-F238E27FC236}">
                  <a16:creationId xmlns:a16="http://schemas.microsoft.com/office/drawing/2014/main" id="{031C7435-9952-46B3-89B2-1AD1DB5BA28C}"/>
                </a:ext>
              </a:extLst>
            </p:cNvPr>
            <p:cNvGrpSpPr/>
            <p:nvPr/>
          </p:nvGrpSpPr>
          <p:grpSpPr>
            <a:xfrm>
              <a:off x="3191961" y="0"/>
              <a:ext cx="3191961" cy="3917950"/>
              <a:chOff x="0" y="0"/>
              <a:chExt cx="3191960" cy="3917950"/>
            </a:xfrm>
          </p:grpSpPr>
          <p:sp>
            <p:nvSpPr>
              <p:cNvPr id="16" name="Rounded Rectangle">
                <a:extLst>
                  <a:ext uri="{FF2B5EF4-FFF2-40B4-BE49-F238E27FC236}">
                    <a16:creationId xmlns:a16="http://schemas.microsoft.com/office/drawing/2014/main" id="{BD89F444-D198-4173-8432-AFCFB5846672}"/>
                  </a:ext>
                </a:extLst>
              </p:cNvPr>
              <p:cNvSpPr/>
              <p:nvPr/>
            </p:nvSpPr>
            <p:spPr>
              <a:xfrm>
                <a:off x="0" y="0"/>
                <a:ext cx="3098993" cy="3917950"/>
              </a:xfrm>
              <a:prstGeom prst="roundRect">
                <a:avLst>
                  <a:gd name="adj" fmla="val 10000"/>
                </a:avLst>
              </a:prstGeom>
              <a:solidFill>
                <a:srgbClr val="FFFFFF"/>
              </a:solidFill>
              <a:ln w="12700" cap="flat">
                <a:solidFill>
                  <a:srgbClr val="49A486"/>
                </a:solidFill>
                <a:prstDash val="solid"/>
                <a:miter lim="800000"/>
              </a:ln>
              <a:effectLst/>
            </p:spPr>
            <p:txBody>
              <a:bodyPr wrap="square" lIns="45719" tIns="45719" rIns="45719" bIns="45719" numCol="1" anchor="ctr">
                <a:noAutofit/>
              </a:bodyPr>
              <a:lstStyle/>
              <a:p>
                <a:pPr algn="ctr" defTabSz="1644650">
                  <a:lnSpc>
                    <a:spcPct val="90000"/>
                  </a:lnSpc>
                  <a:spcBef>
                    <a:spcPts val="1100"/>
                  </a:spcBef>
                  <a:defRPr sz="2800">
                    <a:solidFill>
                      <a:srgbClr val="FFFFFF"/>
                    </a:solidFill>
                  </a:defRPr>
                </a:pPr>
                <a:endParaRPr/>
              </a:p>
            </p:txBody>
          </p:sp>
          <p:sp>
            <p:nvSpPr>
              <p:cNvPr id="17" name="On-call / Available">
                <a:extLst>
                  <a:ext uri="{FF2B5EF4-FFF2-40B4-BE49-F238E27FC236}">
                    <a16:creationId xmlns:a16="http://schemas.microsoft.com/office/drawing/2014/main" id="{A49C5B45-B30B-475D-BDA0-62BB9A8051B6}"/>
                  </a:ext>
                </a:extLst>
              </p:cNvPr>
              <p:cNvSpPr txBox="1"/>
              <p:nvPr/>
            </p:nvSpPr>
            <p:spPr>
              <a:xfrm>
                <a:off x="92967" y="1699971"/>
                <a:ext cx="3098993" cy="1307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3143" tIns="263143" rIns="263143" bIns="263143" numCol="1" anchor="ctr">
                <a:spAutoFit/>
              </a:bodyPr>
              <a:lstStyle>
                <a:lvl1pPr algn="ctr" defTabSz="1644650">
                  <a:lnSpc>
                    <a:spcPct val="90000"/>
                  </a:lnSpc>
                  <a:spcBef>
                    <a:spcPts val="1500"/>
                  </a:spcBef>
                  <a:defRPr sz="3700">
                    <a:solidFill>
                      <a:srgbClr val="FFFFFF"/>
                    </a:solidFill>
                  </a:defRPr>
                </a:lvl1pPr>
              </a:lstStyle>
              <a:p>
                <a:r>
                  <a:rPr sz="2800" dirty="0">
                    <a:solidFill>
                      <a:schemeClr val="tx1"/>
                    </a:solidFill>
                    <a:latin typeface="+mn-lt"/>
                  </a:rPr>
                  <a:t>On-call</a:t>
                </a:r>
                <a:r>
                  <a:rPr lang="en-US" sz="2800" dirty="0">
                    <a:solidFill>
                      <a:schemeClr val="tx1"/>
                    </a:solidFill>
                    <a:latin typeface="+mn-lt"/>
                  </a:rPr>
                  <a:t> or</a:t>
                </a:r>
                <a:r>
                  <a:rPr sz="2800" dirty="0">
                    <a:solidFill>
                      <a:schemeClr val="tx1"/>
                    </a:solidFill>
                    <a:latin typeface="+mn-lt"/>
                  </a:rPr>
                  <a:t> </a:t>
                </a:r>
                <a:r>
                  <a:rPr lang="en-US" sz="2800" dirty="0">
                    <a:solidFill>
                      <a:schemeClr val="tx1"/>
                    </a:solidFill>
                    <a:latin typeface="+mn-lt"/>
                  </a:rPr>
                  <a:t>a</a:t>
                </a:r>
                <a:r>
                  <a:rPr sz="2800" dirty="0">
                    <a:solidFill>
                      <a:schemeClr val="tx1"/>
                    </a:solidFill>
                    <a:latin typeface="+mn-lt"/>
                  </a:rPr>
                  <a:t>vailable</a:t>
                </a:r>
              </a:p>
            </p:txBody>
          </p:sp>
        </p:grpSp>
        <p:sp>
          <p:nvSpPr>
            <p:cNvPr id="10" name="Circle">
              <a:extLst>
                <a:ext uri="{FF2B5EF4-FFF2-40B4-BE49-F238E27FC236}">
                  <a16:creationId xmlns:a16="http://schemas.microsoft.com/office/drawing/2014/main" id="{02E5EF03-CCC7-4BAC-ADCB-5D7D0A3725C7}"/>
                </a:ext>
                <a:ext uri="{C183D7F6-B498-43B3-948B-1728B52AA6E4}">
                  <adec:decorative xmlns:adec="http://schemas.microsoft.com/office/drawing/2017/decorative" val="1"/>
                </a:ext>
              </a:extLst>
            </p:cNvPr>
            <p:cNvSpPr/>
            <p:nvPr/>
          </p:nvSpPr>
          <p:spPr>
            <a:xfrm>
              <a:off x="4089120" y="235076"/>
              <a:ext cx="1304679" cy="1304678"/>
            </a:xfrm>
            <a:prstGeom prst="ellipse">
              <a:avLst/>
            </a:prstGeom>
            <a:blipFill rotWithShape="1">
              <a:blip r:embed="rId3"/>
              <a:srcRect/>
              <a:stretch>
                <a:fillRect/>
              </a:stretch>
            </a:blipFill>
            <a:ln w="12700" cap="flat">
              <a:solidFill>
                <a:srgbClr val="49A486"/>
              </a:solidFill>
              <a:prstDash val="solid"/>
              <a:miter lim="800000"/>
            </a:ln>
            <a:effectLst/>
          </p:spPr>
          <p:txBody>
            <a:bodyPr wrap="square" lIns="45719" tIns="45719" rIns="45719" bIns="45719" numCol="1" anchor="t">
              <a:noAutofit/>
            </a:bodyPr>
            <a:lstStyle/>
            <a:p>
              <a:pPr>
                <a:lnSpc>
                  <a:spcPct val="110000"/>
                </a:lnSpc>
                <a:spcBef>
                  <a:spcPts val="1000"/>
                </a:spcBef>
                <a:defRPr sz="2800"/>
              </a:pPr>
              <a:endParaRPr/>
            </a:p>
          </p:txBody>
        </p:sp>
        <p:grpSp>
          <p:nvGrpSpPr>
            <p:cNvPr id="11" name="Group">
              <a:extLst>
                <a:ext uri="{FF2B5EF4-FFF2-40B4-BE49-F238E27FC236}">
                  <a16:creationId xmlns:a16="http://schemas.microsoft.com/office/drawing/2014/main" id="{C1AD48A3-8FBD-4949-82B0-43D463DE94DD}"/>
                </a:ext>
              </a:extLst>
            </p:cNvPr>
            <p:cNvGrpSpPr/>
            <p:nvPr/>
          </p:nvGrpSpPr>
          <p:grpSpPr>
            <a:xfrm>
              <a:off x="6337438" y="0"/>
              <a:ext cx="3145479" cy="3917950"/>
              <a:chOff x="-46485" y="0"/>
              <a:chExt cx="3145478" cy="3917950"/>
            </a:xfrm>
          </p:grpSpPr>
          <p:sp>
            <p:nvSpPr>
              <p:cNvPr id="14" name="Rounded Rectangle">
                <a:extLst>
                  <a:ext uri="{FF2B5EF4-FFF2-40B4-BE49-F238E27FC236}">
                    <a16:creationId xmlns:a16="http://schemas.microsoft.com/office/drawing/2014/main" id="{F55A6F14-05EC-4ECD-BA11-41B8EEA18C2D}"/>
                  </a:ext>
                </a:extLst>
              </p:cNvPr>
              <p:cNvSpPr/>
              <p:nvPr/>
            </p:nvSpPr>
            <p:spPr>
              <a:xfrm>
                <a:off x="0" y="0"/>
                <a:ext cx="3098993" cy="3917950"/>
              </a:xfrm>
              <a:prstGeom prst="roundRect">
                <a:avLst>
                  <a:gd name="adj" fmla="val 10000"/>
                </a:avLst>
              </a:prstGeom>
              <a:solidFill>
                <a:srgbClr val="FFFFFF"/>
              </a:solidFill>
              <a:ln w="12700" cap="flat">
                <a:solidFill>
                  <a:srgbClr val="49A486"/>
                </a:solidFill>
                <a:prstDash val="solid"/>
                <a:miter lim="800000"/>
              </a:ln>
              <a:effectLst/>
            </p:spPr>
            <p:txBody>
              <a:bodyPr wrap="square" lIns="45719" tIns="45719" rIns="45719" bIns="45719" numCol="1" anchor="ctr">
                <a:noAutofit/>
              </a:bodyPr>
              <a:lstStyle/>
              <a:p>
                <a:pPr algn="ctr" defTabSz="1644650">
                  <a:lnSpc>
                    <a:spcPct val="90000"/>
                  </a:lnSpc>
                  <a:spcBef>
                    <a:spcPts val="1100"/>
                  </a:spcBef>
                  <a:defRPr sz="2800">
                    <a:solidFill>
                      <a:srgbClr val="FFFFFF"/>
                    </a:solidFill>
                  </a:defRPr>
                </a:pPr>
                <a:endParaRPr/>
              </a:p>
            </p:txBody>
          </p:sp>
          <p:sp>
            <p:nvSpPr>
              <p:cNvPr id="15" name="OFF">
                <a:extLst>
                  <a:ext uri="{FF2B5EF4-FFF2-40B4-BE49-F238E27FC236}">
                    <a16:creationId xmlns:a16="http://schemas.microsoft.com/office/drawing/2014/main" id="{2AF7EACE-B27D-4EBA-9A04-6B8B8497EDC3}"/>
                  </a:ext>
                </a:extLst>
              </p:cNvPr>
              <p:cNvSpPr txBox="1"/>
              <p:nvPr/>
            </p:nvSpPr>
            <p:spPr>
              <a:xfrm>
                <a:off x="-46485" y="1882310"/>
                <a:ext cx="3098993" cy="919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3143" tIns="263143" rIns="263143" bIns="263143" numCol="1" anchor="ctr">
                <a:spAutoFit/>
              </a:bodyPr>
              <a:lstStyle>
                <a:lvl1pPr algn="ctr" defTabSz="1644650">
                  <a:lnSpc>
                    <a:spcPct val="90000"/>
                  </a:lnSpc>
                  <a:spcBef>
                    <a:spcPts val="1500"/>
                  </a:spcBef>
                  <a:defRPr sz="3700">
                    <a:solidFill>
                      <a:srgbClr val="FFFFFF"/>
                    </a:solidFill>
                  </a:defRPr>
                </a:lvl1pPr>
              </a:lstStyle>
              <a:p>
                <a:r>
                  <a:rPr sz="2800" dirty="0">
                    <a:solidFill>
                      <a:schemeClr val="tx1"/>
                    </a:solidFill>
                    <a:latin typeface="+mn-lt"/>
                  </a:rPr>
                  <a:t>OFF</a:t>
                </a:r>
              </a:p>
            </p:txBody>
          </p:sp>
        </p:grpSp>
        <p:sp>
          <p:nvSpPr>
            <p:cNvPr id="12" name="Circle">
              <a:extLst>
                <a:ext uri="{FF2B5EF4-FFF2-40B4-BE49-F238E27FC236}">
                  <a16:creationId xmlns:a16="http://schemas.microsoft.com/office/drawing/2014/main" id="{8D56E547-0DBC-4571-A568-C39700464508}"/>
                </a:ext>
                <a:ext uri="{C183D7F6-B498-43B3-948B-1728B52AA6E4}">
                  <adec:decorative xmlns:adec="http://schemas.microsoft.com/office/drawing/2017/decorative" val="1"/>
                </a:ext>
              </a:extLst>
            </p:cNvPr>
            <p:cNvSpPr/>
            <p:nvPr/>
          </p:nvSpPr>
          <p:spPr>
            <a:xfrm>
              <a:off x="7281082" y="235076"/>
              <a:ext cx="1304679" cy="1304678"/>
            </a:xfrm>
            <a:prstGeom prst="ellipse">
              <a:avLst/>
            </a:prstGeom>
            <a:blipFill rotWithShape="1">
              <a:blip r:embed="rId4"/>
              <a:srcRect/>
              <a:stretch>
                <a:fillRect/>
              </a:stretch>
            </a:blipFill>
            <a:ln w="12700" cap="flat">
              <a:solidFill>
                <a:srgbClr val="49A486"/>
              </a:solidFill>
              <a:prstDash val="solid"/>
              <a:miter lim="800000"/>
            </a:ln>
            <a:effectLst/>
          </p:spPr>
          <p:txBody>
            <a:bodyPr wrap="square" lIns="45719" tIns="45719" rIns="45719" bIns="45719" numCol="1" anchor="t">
              <a:noAutofit/>
            </a:bodyPr>
            <a:lstStyle/>
            <a:p>
              <a:pPr>
                <a:lnSpc>
                  <a:spcPct val="110000"/>
                </a:lnSpc>
                <a:spcBef>
                  <a:spcPts val="1000"/>
                </a:spcBef>
                <a:defRPr sz="2800"/>
              </a:pPr>
              <a:endParaRPr/>
            </a:p>
          </p:txBody>
        </p:sp>
        <p:sp>
          <p:nvSpPr>
            <p:cNvPr id="13" name="Double Arrow">
              <a:extLst>
                <a:ext uri="{FF2B5EF4-FFF2-40B4-BE49-F238E27FC236}">
                  <a16:creationId xmlns:a16="http://schemas.microsoft.com/office/drawing/2014/main" id="{1619D912-E783-49E7-8382-1BE452872D4B}"/>
                </a:ext>
                <a:ext uri="{C183D7F6-B498-43B3-948B-1728B52AA6E4}">
                  <adec:decorative xmlns:adec="http://schemas.microsoft.com/office/drawing/2017/decorative" val="1"/>
                </a:ext>
              </a:extLst>
            </p:cNvPr>
            <p:cNvSpPr/>
            <p:nvPr/>
          </p:nvSpPr>
          <p:spPr>
            <a:xfrm>
              <a:off x="377483" y="3134360"/>
              <a:ext cx="8727949" cy="587693"/>
            </a:xfrm>
            <a:prstGeom prst="leftRightArrow">
              <a:avLst>
                <a:gd name="adj1" fmla="val 50000"/>
                <a:gd name="adj2" fmla="val 50000"/>
              </a:avLst>
            </a:prstGeom>
            <a:solidFill>
              <a:srgbClr val="B1D6C7"/>
            </a:solidFill>
            <a:ln w="12700" cap="flat">
              <a:solidFill>
                <a:srgbClr val="FFFFFF"/>
              </a:solidFill>
              <a:prstDash val="solid"/>
              <a:miter lim="800000"/>
            </a:ln>
            <a:effectLst/>
          </p:spPr>
          <p:txBody>
            <a:bodyPr wrap="square" lIns="45719" tIns="45719" rIns="45719" bIns="45719" numCol="1" anchor="t">
              <a:noAutofit/>
            </a:bodyPr>
            <a:lstStyle/>
            <a:p>
              <a:pPr>
                <a:lnSpc>
                  <a:spcPct val="110000"/>
                </a:lnSpc>
                <a:spcBef>
                  <a:spcPts val="1000"/>
                </a:spcBef>
                <a:defRPr sz="2800"/>
              </a:pPr>
              <a:endParaRPr/>
            </a:p>
          </p:txBody>
        </p:sp>
      </p:grpSp>
      <p:sp>
        <p:nvSpPr>
          <p:cNvPr id="20" name="TextBox 19">
            <a:extLst>
              <a:ext uri="{FF2B5EF4-FFF2-40B4-BE49-F238E27FC236}">
                <a16:creationId xmlns:a16="http://schemas.microsoft.com/office/drawing/2014/main" id="{0918C7B7-155A-4076-90DC-4945218A1C9A}"/>
              </a:ext>
              <a:ext uri="{C183D7F6-B498-43B3-948B-1728B52AA6E4}">
                <adec:decorative xmlns:adec="http://schemas.microsoft.com/office/drawing/2017/decorative" val="1"/>
              </a:ext>
            </a:extLst>
          </p:cNvPr>
          <p:cNvSpPr txBox="1"/>
          <p:nvPr/>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11</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756276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B17E3-20C8-F24A-9271-91E050EA5591}"/>
              </a:ext>
            </a:extLst>
          </p:cNvPr>
          <p:cNvSpPr>
            <a:spLocks noGrp="1"/>
          </p:cNvSpPr>
          <p:nvPr>
            <p:ph type="body" sz="quarter" idx="22"/>
          </p:nvPr>
        </p:nvSpPr>
        <p:spPr>
          <a:xfrm>
            <a:off x="1491764" y="2095447"/>
            <a:ext cx="2645747" cy="372955"/>
          </a:xfrm>
        </p:spPr>
        <p:txBody>
          <a:bodyPr/>
          <a:lstStyle/>
          <a:p>
            <a:r>
              <a:rPr lang="en-US" dirty="0"/>
              <a:t>Bottom line up front:</a:t>
            </a:r>
          </a:p>
        </p:txBody>
      </p:sp>
      <p:sp>
        <p:nvSpPr>
          <p:cNvPr id="3" name="Text Placeholder 2">
            <a:extLst>
              <a:ext uri="{FF2B5EF4-FFF2-40B4-BE49-F238E27FC236}">
                <a16:creationId xmlns:a16="http://schemas.microsoft.com/office/drawing/2014/main" id="{FE6C3409-4EDC-B149-841F-BF786B7F0288}"/>
              </a:ext>
            </a:extLst>
          </p:cNvPr>
          <p:cNvSpPr>
            <a:spLocks noGrp="1"/>
          </p:cNvSpPr>
          <p:nvPr>
            <p:ph type="body" sz="quarter" idx="23"/>
          </p:nvPr>
        </p:nvSpPr>
        <p:spPr/>
        <p:txBody>
          <a:bodyPr/>
          <a:lstStyle/>
          <a:p>
            <a:r>
              <a:rPr lang="en-US" dirty="0"/>
              <a:t>What to DO:</a:t>
            </a:r>
          </a:p>
        </p:txBody>
      </p:sp>
      <p:sp>
        <p:nvSpPr>
          <p:cNvPr id="4" name="Text Placeholder 3">
            <a:extLst>
              <a:ext uri="{FF2B5EF4-FFF2-40B4-BE49-F238E27FC236}">
                <a16:creationId xmlns:a16="http://schemas.microsoft.com/office/drawing/2014/main" id="{EA440790-CC05-0847-BDCD-6452A4E8B7DA}"/>
              </a:ext>
            </a:extLst>
          </p:cNvPr>
          <p:cNvSpPr>
            <a:spLocks noGrp="1"/>
          </p:cNvSpPr>
          <p:nvPr>
            <p:ph type="body" sz="quarter" idx="24"/>
          </p:nvPr>
        </p:nvSpPr>
        <p:spPr/>
        <p:txBody>
          <a:bodyPr/>
          <a:lstStyle/>
          <a:p>
            <a:r>
              <a:rPr lang="en-US" dirty="0"/>
              <a:t>What to avoid:</a:t>
            </a:r>
          </a:p>
        </p:txBody>
      </p:sp>
      <p:sp>
        <p:nvSpPr>
          <p:cNvPr id="5" name="Text Placeholder 4">
            <a:extLst>
              <a:ext uri="{FF2B5EF4-FFF2-40B4-BE49-F238E27FC236}">
                <a16:creationId xmlns:a16="http://schemas.microsoft.com/office/drawing/2014/main" id="{9FF409F6-87AD-8842-B1FD-C60AE8E50C15}"/>
              </a:ext>
            </a:extLst>
          </p:cNvPr>
          <p:cNvSpPr>
            <a:spLocks noGrp="1"/>
          </p:cNvSpPr>
          <p:nvPr>
            <p:ph type="body" sz="quarter" idx="25"/>
          </p:nvPr>
        </p:nvSpPr>
        <p:spPr>
          <a:xfrm>
            <a:off x="1243012" y="2659968"/>
            <a:ext cx="3028951" cy="3702416"/>
          </a:xfrm>
        </p:spPr>
        <p:txBody>
          <a:bodyPr/>
          <a:lstStyle/>
          <a:p>
            <a:r>
              <a:rPr lang="en-US" sz="2000" i="1" dirty="0">
                <a:latin typeface="Calibri (Body)"/>
              </a:rPr>
              <a:t>Compassion rewards </a:t>
            </a:r>
            <a:r>
              <a:rPr lang="en-US" sz="2000" dirty="0">
                <a:latin typeface="Calibri (Body)"/>
              </a:rPr>
              <a:t>are the antidote for compassion fatigue. Take time to recognize the impact your work is having on others and celebrate victories when possible (even little ones).</a:t>
            </a:r>
            <a:endParaRPr lang="en-US" dirty="0"/>
          </a:p>
        </p:txBody>
      </p:sp>
      <p:sp>
        <p:nvSpPr>
          <p:cNvPr id="6" name="Text Placeholder 5">
            <a:extLst>
              <a:ext uri="{FF2B5EF4-FFF2-40B4-BE49-F238E27FC236}">
                <a16:creationId xmlns:a16="http://schemas.microsoft.com/office/drawing/2014/main" id="{C9462B05-1E70-914E-A66A-F4BCF628D9E7}"/>
              </a:ext>
            </a:extLst>
          </p:cNvPr>
          <p:cNvSpPr>
            <a:spLocks noGrp="1"/>
          </p:cNvSpPr>
          <p:nvPr>
            <p:ph type="body" sz="quarter" idx="26"/>
          </p:nvPr>
        </p:nvSpPr>
        <p:spPr>
          <a:xfrm>
            <a:off x="4729164" y="2659968"/>
            <a:ext cx="3266410" cy="3505942"/>
          </a:xfrm>
        </p:spPr>
        <p:txBody>
          <a:bodyPr/>
          <a:lstStyle/>
          <a:p>
            <a:pPr marL="342900" indent="-342900">
              <a:buFont typeface="Arial" panose="020B0604020202020204" pitchFamily="34" charset="0"/>
              <a:buChar char="•"/>
            </a:pPr>
            <a:r>
              <a:rPr lang="en-US" sz="2000" dirty="0"/>
              <a:t>Offer verbal support for colleagues (active listening is great! – </a:t>
            </a:r>
            <a:r>
              <a:rPr lang="en-US" sz="2000" i="1" dirty="0"/>
              <a:t>when you have the capacity</a:t>
            </a:r>
            <a:r>
              <a:rPr lang="en-US" sz="2000" dirty="0"/>
              <a:t>!).</a:t>
            </a:r>
          </a:p>
          <a:p>
            <a:pPr marL="342900" indent="-342900">
              <a:buFont typeface="Arial" panose="020B0604020202020204" pitchFamily="34" charset="0"/>
              <a:buChar char="•"/>
            </a:pPr>
            <a:r>
              <a:rPr lang="en-US" sz="2000" dirty="0"/>
              <a:t>Call out and attend to the wins, the successes and the “good stuff”. </a:t>
            </a:r>
          </a:p>
          <a:p>
            <a:pPr marL="342900" indent="-342900">
              <a:buFont typeface="Arial" panose="020B0604020202020204" pitchFamily="34" charset="0"/>
              <a:buChar char="•"/>
            </a:pPr>
            <a:r>
              <a:rPr lang="en-US" sz="2000" dirty="0"/>
              <a:t>Engage with others socially</a:t>
            </a:r>
          </a:p>
        </p:txBody>
      </p:sp>
      <p:sp>
        <p:nvSpPr>
          <p:cNvPr id="7" name="Text Placeholder 6">
            <a:extLst>
              <a:ext uri="{FF2B5EF4-FFF2-40B4-BE49-F238E27FC236}">
                <a16:creationId xmlns:a16="http://schemas.microsoft.com/office/drawing/2014/main" id="{48EF06BE-D363-7E4F-A012-08D37CE4174C}"/>
              </a:ext>
            </a:extLst>
          </p:cNvPr>
          <p:cNvSpPr>
            <a:spLocks noGrp="1"/>
          </p:cNvSpPr>
          <p:nvPr>
            <p:ph type="body" sz="quarter" idx="27"/>
          </p:nvPr>
        </p:nvSpPr>
        <p:spPr/>
        <p:txBody>
          <a:bodyPr/>
          <a:lstStyle/>
          <a:p>
            <a:pPr marL="342900" indent="-342900">
              <a:buFont typeface="Arial" panose="020B0604020202020204" pitchFamily="34" charset="0"/>
              <a:buChar char="•"/>
            </a:pPr>
            <a:r>
              <a:rPr lang="en-US" sz="2000" dirty="0"/>
              <a:t>Unhealthy coping practices (</a:t>
            </a:r>
            <a:r>
              <a:rPr lang="en-US" sz="2000" dirty="0" err="1"/>
              <a:t>eg</a:t>
            </a:r>
            <a:r>
              <a:rPr lang="en-US" sz="2000" dirty="0"/>
              <a:t> drinking too much alcohol)</a:t>
            </a:r>
          </a:p>
          <a:p>
            <a:pPr marL="342900" indent="-342900">
              <a:buFont typeface="Arial" panose="020B0604020202020204" pitchFamily="34" charset="0"/>
              <a:buChar char="•"/>
            </a:pPr>
            <a:r>
              <a:rPr lang="en-US" sz="2000" dirty="0"/>
              <a:t>Focusing on what “didn’t get done”. </a:t>
            </a:r>
          </a:p>
        </p:txBody>
      </p:sp>
      <p:sp>
        <p:nvSpPr>
          <p:cNvPr id="8" name="Title 7">
            <a:extLst>
              <a:ext uri="{FF2B5EF4-FFF2-40B4-BE49-F238E27FC236}">
                <a16:creationId xmlns:a16="http://schemas.microsoft.com/office/drawing/2014/main" id="{46B29BCB-11BE-0D45-A972-D82109B4DD83}"/>
              </a:ext>
            </a:extLst>
          </p:cNvPr>
          <p:cNvSpPr>
            <a:spLocks noGrp="1"/>
          </p:cNvSpPr>
          <p:nvPr>
            <p:ph type="title"/>
          </p:nvPr>
        </p:nvSpPr>
        <p:spPr/>
        <p:txBody>
          <a:bodyPr>
            <a:normAutofit fontScale="90000"/>
          </a:bodyPr>
          <a:lstStyle/>
          <a:p>
            <a:r>
              <a:rPr lang="en-US" dirty="0"/>
              <a:t>How to Manage and Reduce Compassion Fatigue</a:t>
            </a:r>
          </a:p>
        </p:txBody>
      </p:sp>
    </p:spTree>
    <p:extLst>
      <p:ext uri="{BB962C8B-B14F-4D97-AF65-F5344CB8AC3E}">
        <p14:creationId xmlns:p14="http://schemas.microsoft.com/office/powerpoint/2010/main" val="32022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27B39-FA52-E748-8EEC-CCB13D1BA8EF}"/>
              </a:ext>
            </a:extLst>
          </p:cNvPr>
          <p:cNvSpPr>
            <a:spLocks noGrp="1"/>
          </p:cNvSpPr>
          <p:nvPr>
            <p:ph type="body" sz="quarter" idx="22"/>
          </p:nvPr>
        </p:nvSpPr>
        <p:spPr>
          <a:xfrm>
            <a:off x="1611927" y="2097855"/>
            <a:ext cx="2602885" cy="372955"/>
          </a:xfrm>
        </p:spPr>
        <p:txBody>
          <a:bodyPr/>
          <a:lstStyle/>
          <a:p>
            <a:r>
              <a:rPr lang="en-US" dirty="0"/>
              <a:t>Bottom line up front:</a:t>
            </a:r>
          </a:p>
        </p:txBody>
      </p:sp>
      <p:sp>
        <p:nvSpPr>
          <p:cNvPr id="3" name="Text Placeholder 2">
            <a:extLst>
              <a:ext uri="{FF2B5EF4-FFF2-40B4-BE49-F238E27FC236}">
                <a16:creationId xmlns:a16="http://schemas.microsoft.com/office/drawing/2014/main" id="{7AF19F2B-BDB4-CE46-80E2-DF75DF4A0E16}"/>
              </a:ext>
            </a:extLst>
          </p:cNvPr>
          <p:cNvSpPr>
            <a:spLocks noGrp="1"/>
          </p:cNvSpPr>
          <p:nvPr>
            <p:ph type="body" sz="quarter" idx="23"/>
          </p:nvPr>
        </p:nvSpPr>
        <p:spPr>
          <a:xfrm>
            <a:off x="5319498" y="1911377"/>
            <a:ext cx="2387600" cy="372955"/>
          </a:xfrm>
        </p:spPr>
        <p:txBody>
          <a:bodyPr/>
          <a:lstStyle/>
          <a:p>
            <a:r>
              <a:rPr lang="en-US" dirty="0"/>
              <a:t>What to DO:</a:t>
            </a:r>
          </a:p>
        </p:txBody>
      </p:sp>
      <p:sp>
        <p:nvSpPr>
          <p:cNvPr id="4" name="Text Placeholder 3">
            <a:extLst>
              <a:ext uri="{FF2B5EF4-FFF2-40B4-BE49-F238E27FC236}">
                <a16:creationId xmlns:a16="http://schemas.microsoft.com/office/drawing/2014/main" id="{F991E253-BAC0-0A4A-9568-9AF88BB4B6D2}"/>
              </a:ext>
            </a:extLst>
          </p:cNvPr>
          <p:cNvSpPr>
            <a:spLocks noGrp="1"/>
          </p:cNvSpPr>
          <p:nvPr>
            <p:ph type="body" sz="quarter" idx="24"/>
          </p:nvPr>
        </p:nvSpPr>
        <p:spPr/>
        <p:txBody>
          <a:bodyPr/>
          <a:lstStyle/>
          <a:p>
            <a:r>
              <a:rPr lang="en-US" dirty="0"/>
              <a:t>What to avoid:</a:t>
            </a:r>
          </a:p>
        </p:txBody>
      </p:sp>
      <p:sp>
        <p:nvSpPr>
          <p:cNvPr id="5" name="Text Placeholder 4">
            <a:extLst>
              <a:ext uri="{FF2B5EF4-FFF2-40B4-BE49-F238E27FC236}">
                <a16:creationId xmlns:a16="http://schemas.microsoft.com/office/drawing/2014/main" id="{9BE1E7AB-952C-E847-B48B-BE504A02380B}"/>
              </a:ext>
            </a:extLst>
          </p:cNvPr>
          <p:cNvSpPr>
            <a:spLocks noGrp="1"/>
          </p:cNvSpPr>
          <p:nvPr>
            <p:ph type="body" sz="quarter" idx="25"/>
          </p:nvPr>
        </p:nvSpPr>
        <p:spPr>
          <a:xfrm>
            <a:off x="1197589" y="2535983"/>
            <a:ext cx="3017223" cy="3702416"/>
          </a:xfrm>
        </p:spPr>
        <p:txBody>
          <a:bodyPr/>
          <a:lstStyle/>
          <a:p>
            <a:pPr marL="342900" indent="-342900">
              <a:buFont typeface="Arial" panose="020B0604020202020204" pitchFamily="34" charset="0"/>
              <a:buChar char="•"/>
            </a:pPr>
            <a:r>
              <a:rPr lang="en-US" sz="2000" dirty="0">
                <a:latin typeface="Calibri (Body)"/>
              </a:rPr>
              <a:t>Moral injury is triggered by environmental circumstances, not personal failures. If you experience this, try to focus on external causes that can be addressed, not internal blame.</a:t>
            </a:r>
            <a:endParaRPr lang="en-US" dirty="0"/>
          </a:p>
        </p:txBody>
      </p:sp>
      <p:sp>
        <p:nvSpPr>
          <p:cNvPr id="6" name="Text Placeholder 5">
            <a:extLst>
              <a:ext uri="{FF2B5EF4-FFF2-40B4-BE49-F238E27FC236}">
                <a16:creationId xmlns:a16="http://schemas.microsoft.com/office/drawing/2014/main" id="{2E040BC5-03DA-9742-A22B-4085BA3CF9E1}"/>
              </a:ext>
            </a:extLst>
          </p:cNvPr>
          <p:cNvSpPr>
            <a:spLocks noGrp="1"/>
          </p:cNvSpPr>
          <p:nvPr>
            <p:ph type="body" sz="quarter" idx="26"/>
          </p:nvPr>
        </p:nvSpPr>
        <p:spPr>
          <a:xfrm>
            <a:off x="4794129" y="2340554"/>
            <a:ext cx="3348040" cy="3691680"/>
          </a:xfrm>
        </p:spPr>
        <p:txBody>
          <a:bodyPr/>
          <a:lstStyle/>
          <a:p>
            <a:pPr marL="342900" indent="-342900">
              <a:buFont typeface="Arial" panose="020B0604020202020204" pitchFamily="34" charset="0"/>
              <a:buChar char="•"/>
            </a:pPr>
            <a:r>
              <a:rPr lang="en-US" sz="2000" dirty="0">
                <a:latin typeface="Calibri (Body)"/>
              </a:rPr>
              <a:t>Create a schedule, try to add just one small thing each day you enjoy doing. Mindfulness practices (e.g., meditation and breathing practices) can be helpful. </a:t>
            </a:r>
          </a:p>
          <a:p>
            <a:pPr marL="342900" indent="-342900">
              <a:buFont typeface="Arial" panose="020B0604020202020204" pitchFamily="34" charset="0"/>
              <a:buChar char="•"/>
            </a:pPr>
            <a:r>
              <a:rPr lang="en-US" sz="2000" dirty="0">
                <a:latin typeface="Calibri (Body)"/>
              </a:rPr>
              <a:t>If you have a personal history of trauma, consider professional care services to help process your experiences. </a:t>
            </a:r>
          </a:p>
          <a:p>
            <a:endParaRPr lang="en-US" sz="2000" dirty="0">
              <a:latin typeface="Calibri (Body)"/>
            </a:endParaRPr>
          </a:p>
          <a:p>
            <a:endParaRPr lang="en-US" dirty="0"/>
          </a:p>
        </p:txBody>
      </p:sp>
      <p:sp>
        <p:nvSpPr>
          <p:cNvPr id="7" name="Text Placeholder 6">
            <a:extLst>
              <a:ext uri="{FF2B5EF4-FFF2-40B4-BE49-F238E27FC236}">
                <a16:creationId xmlns:a16="http://schemas.microsoft.com/office/drawing/2014/main" id="{6CC81D43-74FF-5D45-8DF5-F6B300763035}"/>
              </a:ext>
            </a:extLst>
          </p:cNvPr>
          <p:cNvSpPr>
            <a:spLocks noGrp="1"/>
          </p:cNvSpPr>
          <p:nvPr>
            <p:ph type="body" sz="quarter" idx="27"/>
          </p:nvPr>
        </p:nvSpPr>
        <p:spPr>
          <a:xfrm>
            <a:off x="8811199" y="2535982"/>
            <a:ext cx="2387600" cy="3629927"/>
          </a:xfrm>
        </p:spPr>
        <p:txBody>
          <a:bodyPr/>
          <a:lstStyle/>
          <a:p>
            <a:pPr marL="342900" indent="-342900">
              <a:buFont typeface="Arial" panose="020B0604020202020204" pitchFamily="34" charset="0"/>
              <a:buChar char="•"/>
            </a:pPr>
            <a:r>
              <a:rPr lang="en-US" dirty="0"/>
              <a:t>Ignoring or not attending to strong emotions related to your work experience.</a:t>
            </a:r>
          </a:p>
          <a:p>
            <a:endParaRPr lang="en-US" dirty="0"/>
          </a:p>
        </p:txBody>
      </p:sp>
      <p:sp>
        <p:nvSpPr>
          <p:cNvPr id="8" name="Title 7">
            <a:extLst>
              <a:ext uri="{FF2B5EF4-FFF2-40B4-BE49-F238E27FC236}">
                <a16:creationId xmlns:a16="http://schemas.microsoft.com/office/drawing/2014/main" id="{949905D4-E83C-8C44-90E8-4831621A22BE}"/>
              </a:ext>
            </a:extLst>
          </p:cNvPr>
          <p:cNvSpPr>
            <a:spLocks noGrp="1"/>
          </p:cNvSpPr>
          <p:nvPr>
            <p:ph type="title"/>
          </p:nvPr>
        </p:nvSpPr>
        <p:spPr>
          <a:xfrm>
            <a:off x="0" y="378586"/>
            <a:ext cx="12180916" cy="482030"/>
          </a:xfrm>
        </p:spPr>
        <p:txBody>
          <a:bodyPr>
            <a:normAutofit fontScale="90000"/>
          </a:bodyPr>
          <a:lstStyle/>
          <a:p>
            <a:r>
              <a:rPr lang="en-US" dirty="0"/>
              <a:t>How to Manage and Reduce Moral Injury</a:t>
            </a:r>
          </a:p>
        </p:txBody>
      </p:sp>
    </p:spTree>
    <p:extLst>
      <p:ext uri="{BB962C8B-B14F-4D97-AF65-F5344CB8AC3E}">
        <p14:creationId xmlns:p14="http://schemas.microsoft.com/office/powerpoint/2010/main" val="422762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BC5B8-78D0-704B-9740-2FC72443C7F2}"/>
              </a:ext>
            </a:extLst>
          </p:cNvPr>
          <p:cNvSpPr>
            <a:spLocks noGrp="1"/>
          </p:cNvSpPr>
          <p:nvPr>
            <p:ph type="body" sz="quarter" idx="22"/>
          </p:nvPr>
        </p:nvSpPr>
        <p:spPr>
          <a:xfrm>
            <a:off x="982980" y="1640373"/>
            <a:ext cx="9898380" cy="4662833"/>
          </a:xfrm>
        </p:spPr>
        <p:txBody>
          <a:bodyPr/>
          <a:lstStyle/>
          <a:p>
            <a:pPr marL="342900" indent="-342900">
              <a:spcBef>
                <a:spcPts val="400"/>
              </a:spcBef>
              <a:buFont typeface="Arial" panose="020B0604020202020204" pitchFamily="34" charset="0"/>
              <a:buChar char="•"/>
            </a:pPr>
            <a:r>
              <a:rPr lang="en-US" dirty="0"/>
              <a:t>Any loss right now is likely to touch on a deep well of loss that we all have experienced to some degree over the last year and a half. </a:t>
            </a:r>
          </a:p>
          <a:p>
            <a:pPr marL="342900" indent="-342900">
              <a:spcBef>
                <a:spcPts val="400"/>
              </a:spcBef>
              <a:buFont typeface="Arial" panose="020B0604020202020204" pitchFamily="34" charset="0"/>
              <a:buChar char="•"/>
            </a:pPr>
            <a:r>
              <a:rPr lang="en-US" dirty="0"/>
              <a:t>Emotional reactions and responses may be proportionally stronger to ANY loss right now. </a:t>
            </a:r>
          </a:p>
          <a:p>
            <a:pPr marL="342900" indent="-342900">
              <a:spcBef>
                <a:spcPts val="400"/>
              </a:spcBef>
              <a:buFont typeface="Arial" panose="020B0604020202020204" pitchFamily="34" charset="0"/>
              <a:buChar char="•"/>
            </a:pPr>
            <a:r>
              <a:rPr lang="en-US" dirty="0"/>
              <a:t>Emotion regulation is already a challenge when the brain is exhausted.</a:t>
            </a:r>
          </a:p>
          <a:p>
            <a:pPr marL="342900" indent="-342900">
              <a:spcBef>
                <a:spcPts val="400"/>
              </a:spcBef>
              <a:buFont typeface="Arial" panose="020B0604020202020204" pitchFamily="34" charset="0"/>
              <a:buChar char="•"/>
            </a:pPr>
            <a:r>
              <a:rPr lang="en-US" dirty="0"/>
              <a:t>There is no right or wrong way, or specific timeframe for people to process grief and loss. Increasing resilience and moving forward with recovery will also differ for each person. </a:t>
            </a:r>
          </a:p>
          <a:p>
            <a:pPr marL="342900" indent="-342900">
              <a:spcBef>
                <a:spcPts val="400"/>
              </a:spcBef>
              <a:buFont typeface="Arial" panose="020B0604020202020204" pitchFamily="34" charset="0"/>
              <a:buChar char="•"/>
            </a:pPr>
            <a:r>
              <a:rPr lang="en-US" dirty="0"/>
              <a:t>Focus on authentic reactions with the intention to support someone in pain, not to make them “feel better”. </a:t>
            </a:r>
          </a:p>
        </p:txBody>
      </p:sp>
      <p:sp>
        <p:nvSpPr>
          <p:cNvPr id="3" name="Title 2">
            <a:extLst>
              <a:ext uri="{FF2B5EF4-FFF2-40B4-BE49-F238E27FC236}">
                <a16:creationId xmlns:a16="http://schemas.microsoft.com/office/drawing/2014/main" id="{50FEBE94-BB16-3B44-9AAF-C7BF4125F992}"/>
              </a:ext>
            </a:extLst>
          </p:cNvPr>
          <p:cNvSpPr>
            <a:spLocks noGrp="1"/>
          </p:cNvSpPr>
          <p:nvPr>
            <p:ph type="title"/>
          </p:nvPr>
        </p:nvSpPr>
        <p:spPr>
          <a:xfrm>
            <a:off x="0" y="399654"/>
            <a:ext cx="12180916" cy="482030"/>
          </a:xfrm>
        </p:spPr>
        <p:txBody>
          <a:bodyPr>
            <a:normAutofit fontScale="90000"/>
          </a:bodyPr>
          <a:lstStyle/>
          <a:p>
            <a:r>
              <a:rPr lang="en-US" dirty="0"/>
              <a:t>The collective experience of Loss</a:t>
            </a:r>
          </a:p>
        </p:txBody>
      </p:sp>
    </p:spTree>
    <p:extLst>
      <p:ext uri="{BB962C8B-B14F-4D97-AF65-F5344CB8AC3E}">
        <p14:creationId xmlns:p14="http://schemas.microsoft.com/office/powerpoint/2010/main" val="8962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3820B-38B6-BE46-B5BF-5225C0F7AE9F}"/>
              </a:ext>
            </a:extLst>
          </p:cNvPr>
          <p:cNvSpPr>
            <a:spLocks noGrp="1"/>
          </p:cNvSpPr>
          <p:nvPr>
            <p:ph type="body" sz="quarter" idx="22"/>
          </p:nvPr>
        </p:nvSpPr>
        <p:spPr/>
        <p:txBody>
          <a:bodyPr/>
          <a:lstStyle/>
          <a:p>
            <a:pPr marL="342900" lvl="0" indent="-342900">
              <a:buFont typeface="Arial" panose="020B0604020202020204" pitchFamily="34" charset="0"/>
              <a:buChar char="•"/>
            </a:pPr>
            <a:r>
              <a:rPr lang="en-US" dirty="0"/>
              <a:t>Facilitate problem solving and decision making to </a:t>
            </a:r>
            <a:r>
              <a:rPr lang="en-US" b="1" dirty="0"/>
              <a:t>prevent impulsive or risky decisions</a:t>
            </a:r>
            <a:r>
              <a:rPr lang="en-US" dirty="0"/>
              <a:t> (e.g., precautionary health measures, burial decisions);</a:t>
            </a:r>
          </a:p>
          <a:p>
            <a:pPr marL="342900" lvl="0" indent="-342900">
              <a:buFont typeface="Arial" panose="020B0604020202020204" pitchFamily="34" charset="0"/>
              <a:buChar char="•"/>
            </a:pPr>
            <a:r>
              <a:rPr lang="en-US" b="1" dirty="0"/>
              <a:t>Modify coping plans </a:t>
            </a:r>
            <a:r>
              <a:rPr lang="en-US" dirty="0"/>
              <a:t>if traditional strategies aren’t possible (e.g., gathering with family to grieve through facetime);</a:t>
            </a:r>
          </a:p>
          <a:p>
            <a:pPr marL="342900" lvl="0" indent="-342900">
              <a:buFont typeface="Arial" panose="020B0604020202020204" pitchFamily="34" charset="0"/>
              <a:buChar char="•"/>
            </a:pPr>
            <a:r>
              <a:rPr lang="en-US" dirty="0"/>
              <a:t>Identify connections (relationships) of support for the person who is grieving </a:t>
            </a:r>
          </a:p>
          <a:p>
            <a:pPr marL="342900" lvl="0" indent="-342900">
              <a:buFont typeface="Arial" panose="020B0604020202020204" pitchFamily="34" charset="0"/>
              <a:buChar char="•"/>
            </a:pPr>
            <a:r>
              <a:rPr lang="en-US" dirty="0"/>
              <a:t>Focus on engaging in the simpler, more concrete tasks and activities that are uplifting so that the effects of self-efficacy can grow. </a:t>
            </a:r>
          </a:p>
          <a:p>
            <a:pPr marL="342900" indent="-342900">
              <a:buFont typeface="Arial" panose="020B0604020202020204" pitchFamily="34" charset="0"/>
              <a:buChar char="•"/>
            </a:pPr>
            <a:r>
              <a:rPr lang="en-US" b="1" dirty="0"/>
              <a:t>ACTIVE LISTENING </a:t>
            </a:r>
            <a:r>
              <a:rPr lang="en-US" dirty="0"/>
              <a:t>is the recommended and preferred “intervention” to support anyone struggling with grief and loss. </a:t>
            </a:r>
          </a:p>
          <a:p>
            <a:endParaRPr lang="en-US" dirty="0"/>
          </a:p>
        </p:txBody>
      </p:sp>
      <p:sp>
        <p:nvSpPr>
          <p:cNvPr id="3" name="Title 2">
            <a:extLst>
              <a:ext uri="{FF2B5EF4-FFF2-40B4-BE49-F238E27FC236}">
                <a16:creationId xmlns:a16="http://schemas.microsoft.com/office/drawing/2014/main" id="{9C6D687C-3292-E241-BC64-052FA998EE3E}"/>
              </a:ext>
            </a:extLst>
          </p:cNvPr>
          <p:cNvSpPr>
            <a:spLocks noGrp="1"/>
          </p:cNvSpPr>
          <p:nvPr>
            <p:ph type="title"/>
          </p:nvPr>
        </p:nvSpPr>
        <p:spPr>
          <a:xfrm>
            <a:off x="5542" y="182880"/>
            <a:ext cx="12180916" cy="914400"/>
          </a:xfrm>
        </p:spPr>
        <p:txBody>
          <a:bodyPr>
            <a:normAutofit/>
          </a:bodyPr>
          <a:lstStyle/>
          <a:p>
            <a:r>
              <a:rPr lang="en-US" dirty="0"/>
              <a:t>Considerations for working with (or experiencing) </a:t>
            </a:r>
            <a:br>
              <a:rPr lang="en-US" dirty="0"/>
            </a:br>
            <a:r>
              <a:rPr lang="en-US" dirty="0"/>
              <a:t>grief, loss and bereavement</a:t>
            </a:r>
          </a:p>
        </p:txBody>
      </p:sp>
    </p:spTree>
    <p:extLst>
      <p:ext uri="{BB962C8B-B14F-4D97-AF65-F5344CB8AC3E}">
        <p14:creationId xmlns:p14="http://schemas.microsoft.com/office/powerpoint/2010/main" val="39917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BB10-541A-DB4E-815A-2F2DAFBBA5BA}"/>
              </a:ext>
            </a:extLst>
          </p:cNvPr>
          <p:cNvSpPr>
            <a:spLocks noGrp="1"/>
          </p:cNvSpPr>
          <p:nvPr>
            <p:ph type="title"/>
          </p:nvPr>
        </p:nvSpPr>
        <p:spPr/>
        <p:txBody>
          <a:bodyPr>
            <a:normAutofit fontScale="90000"/>
          </a:bodyPr>
          <a:lstStyle/>
          <a:p>
            <a:r>
              <a:rPr lang="en-US" dirty="0"/>
              <a:t>Communication Basics</a:t>
            </a:r>
          </a:p>
        </p:txBody>
      </p:sp>
      <p:sp>
        <p:nvSpPr>
          <p:cNvPr id="3" name="Text Placeholder 2">
            <a:extLst>
              <a:ext uri="{FF2B5EF4-FFF2-40B4-BE49-F238E27FC236}">
                <a16:creationId xmlns:a16="http://schemas.microsoft.com/office/drawing/2014/main" id="{5CF6444C-3FB1-0D40-A840-4B533DF14762}"/>
              </a:ext>
            </a:extLst>
          </p:cNvPr>
          <p:cNvSpPr>
            <a:spLocks noGrp="1"/>
          </p:cNvSpPr>
          <p:nvPr>
            <p:ph type="body" sz="quarter" idx="22"/>
          </p:nvPr>
        </p:nvSpPr>
        <p:spPr>
          <a:xfrm>
            <a:off x="592964" y="1628775"/>
            <a:ext cx="10136950" cy="4331669"/>
          </a:xfrm>
        </p:spPr>
        <p:txBody>
          <a:bodyPr/>
          <a:lstStyle/>
          <a:p>
            <a:pPr marL="342900" indent="-342900">
              <a:spcBef>
                <a:spcPts val="400"/>
              </a:spcBef>
              <a:buFont typeface="Arial" panose="020B0604020202020204" pitchFamily="34" charset="0"/>
              <a:buChar char="•"/>
            </a:pPr>
            <a:r>
              <a:rPr lang="en-US" b="1" dirty="0"/>
              <a:t>Zones of Regulation: </a:t>
            </a:r>
            <a:r>
              <a:rPr lang="en-US" dirty="0"/>
              <a:t>Neurological influences on our ability to perceive, process and respond to others.</a:t>
            </a:r>
          </a:p>
          <a:p>
            <a:pPr marL="171450" indent="-171450">
              <a:spcBef>
                <a:spcPts val="400"/>
              </a:spcBef>
              <a:buFont typeface="Arial" panose="020B0604020202020204" pitchFamily="34" charset="0"/>
              <a:buChar char="•"/>
            </a:pPr>
            <a:endParaRPr lang="en-US" sz="800" dirty="0"/>
          </a:p>
          <a:p>
            <a:pPr marL="342900" indent="-342900">
              <a:spcBef>
                <a:spcPts val="400"/>
              </a:spcBef>
              <a:buFont typeface="Arial" panose="020B0604020202020204" pitchFamily="34" charset="0"/>
              <a:buChar char="•"/>
            </a:pPr>
            <a:r>
              <a:rPr lang="en-US" b="1" dirty="0"/>
              <a:t>Active Listening: </a:t>
            </a:r>
            <a:r>
              <a:rPr lang="en-US" dirty="0"/>
              <a:t>a strategy or technique used to further understanding and caring.</a:t>
            </a:r>
          </a:p>
          <a:p>
            <a:pPr>
              <a:spcBef>
                <a:spcPts val="400"/>
              </a:spcBef>
            </a:pPr>
            <a:endParaRPr lang="en-US" dirty="0"/>
          </a:p>
          <a:p>
            <a:pPr marL="342900" indent="-342900">
              <a:spcBef>
                <a:spcPts val="400"/>
              </a:spcBef>
              <a:buFont typeface="Arial" panose="020B0604020202020204" pitchFamily="34" charset="0"/>
              <a:buChar char="•"/>
            </a:pPr>
            <a:r>
              <a:rPr lang="en-US" b="1" dirty="0"/>
              <a:t>De-escalation: </a:t>
            </a:r>
            <a:r>
              <a:rPr lang="en-US" dirty="0"/>
              <a:t>use the SAFE model to help others process their distress.</a:t>
            </a:r>
          </a:p>
          <a:p>
            <a:pPr marL="342900" indent="-342900">
              <a:spcBef>
                <a:spcPts val="400"/>
              </a:spcBef>
              <a:buFont typeface="Arial" panose="020B0604020202020204" pitchFamily="34" charset="0"/>
              <a:buChar char="•"/>
            </a:pPr>
            <a:endParaRPr lang="en-US" dirty="0"/>
          </a:p>
        </p:txBody>
      </p:sp>
    </p:spTree>
    <p:extLst>
      <p:ext uri="{BB962C8B-B14F-4D97-AF65-F5344CB8AC3E}">
        <p14:creationId xmlns:p14="http://schemas.microsoft.com/office/powerpoint/2010/main" val="20720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924E32-2EDC-1B40-992D-592AEB840069}"/>
              </a:ext>
            </a:extLst>
          </p:cNvPr>
          <p:cNvSpPr>
            <a:spLocks noGrp="1"/>
          </p:cNvSpPr>
          <p:nvPr>
            <p:ph type="title" idx="4294967295"/>
          </p:nvPr>
        </p:nvSpPr>
        <p:spPr>
          <a:xfrm>
            <a:off x="274637" y="193091"/>
            <a:ext cx="3538538" cy="735260"/>
          </a:xfrm>
        </p:spPr>
        <p:txBody>
          <a:bodyPr vert="horz" lIns="91440" tIns="45720" rIns="91440" bIns="45720" rtlCol="0" anchor="ctr">
            <a:normAutofit/>
          </a:bodyPr>
          <a:lstStyle/>
          <a:p>
            <a:pPr algn="l"/>
            <a:r>
              <a:rPr lang="en-US" sz="3200" dirty="0"/>
              <a:t>Communication</a:t>
            </a:r>
          </a:p>
        </p:txBody>
      </p:sp>
      <p:sp>
        <p:nvSpPr>
          <p:cNvPr id="7" name="Text Placeholder 6">
            <a:extLst>
              <a:ext uri="{FF2B5EF4-FFF2-40B4-BE49-F238E27FC236}">
                <a16:creationId xmlns:a16="http://schemas.microsoft.com/office/drawing/2014/main" id="{39A28D56-05B8-414D-BF39-0FD185750A00}"/>
              </a:ext>
            </a:extLst>
          </p:cNvPr>
          <p:cNvSpPr>
            <a:spLocks noGrp="1"/>
          </p:cNvSpPr>
          <p:nvPr>
            <p:ph type="body" sz="quarter" idx="4294967295"/>
          </p:nvPr>
        </p:nvSpPr>
        <p:spPr>
          <a:xfrm>
            <a:off x="3671888" y="508248"/>
            <a:ext cx="8245475" cy="3306763"/>
          </a:xfrm>
        </p:spPr>
        <p:txBody>
          <a:bodyPr vert="horz" lIns="91440" tIns="45720" rIns="91440" bIns="45720" rtlCol="0" anchor="ctr">
            <a:normAutofit fontScale="92500"/>
          </a:bodyPr>
          <a:lstStyle/>
          <a:p>
            <a:pPr marL="0" indent="0" algn="ctr">
              <a:buNone/>
            </a:pPr>
            <a:r>
              <a:rPr lang="en-US" sz="1800" b="1" dirty="0"/>
              <a:t>Zones of regulation </a:t>
            </a:r>
          </a:p>
          <a:p>
            <a:r>
              <a:rPr lang="en-US" sz="1800" dirty="0"/>
              <a:t>Remember how our pre-frontal cortex is influenced by stress.</a:t>
            </a:r>
          </a:p>
          <a:p>
            <a:r>
              <a:rPr lang="en-US" sz="1800" b="1" i="1" dirty="0"/>
              <a:t>No-one can have a logical ‘problem-solving’ oriented talk when they are ‘flooded’. </a:t>
            </a:r>
          </a:p>
          <a:p>
            <a:r>
              <a:rPr lang="en-US" sz="1800" dirty="0"/>
              <a:t>Take extra time to talk.</a:t>
            </a:r>
          </a:p>
          <a:p>
            <a:r>
              <a:rPr lang="en-US" sz="1800" dirty="0"/>
              <a:t>Get space from difficult conversations rather than continuing to push the issue.</a:t>
            </a:r>
          </a:p>
          <a:p>
            <a:r>
              <a:rPr lang="en-US" sz="1800" dirty="0"/>
              <a:t>Check in on levels of rest / tiredness before pursuing important conversations.</a:t>
            </a:r>
          </a:p>
          <a:p>
            <a:r>
              <a:rPr lang="en-US" sz="1800" dirty="0"/>
              <a:t>Think about how this plays out in families, at work and socially.</a:t>
            </a:r>
          </a:p>
        </p:txBody>
      </p:sp>
      <p:pic>
        <p:nvPicPr>
          <p:cNvPr id="8" name="Content Placeholder 4" descr="Table&#10;&#10;Description automatically generated">
            <a:extLst>
              <a:ext uri="{FF2B5EF4-FFF2-40B4-BE49-F238E27FC236}">
                <a16:creationId xmlns:a16="http://schemas.microsoft.com/office/drawing/2014/main" id="{489D8A92-4069-7147-BAF5-87DA6EA2E019}"/>
              </a:ext>
            </a:extLst>
          </p:cNvPr>
          <p:cNvPicPr>
            <a:picLocks noChangeAspect="1"/>
          </p:cNvPicPr>
          <p:nvPr/>
        </p:nvPicPr>
        <p:blipFill>
          <a:blip r:embed="rId2"/>
          <a:stretch>
            <a:fillRect/>
          </a:stretch>
        </p:blipFill>
        <p:spPr>
          <a:xfrm>
            <a:off x="605691" y="3907145"/>
            <a:ext cx="7607628" cy="2757764"/>
          </a:xfrm>
          <a:prstGeom prst="rect">
            <a:avLst/>
          </a:prstGeom>
        </p:spPr>
      </p:pic>
      <p:pic>
        <p:nvPicPr>
          <p:cNvPr id="16" name="Picture 15">
            <a:extLst>
              <a:ext uri="{FF2B5EF4-FFF2-40B4-BE49-F238E27FC236}">
                <a16:creationId xmlns:a16="http://schemas.microsoft.com/office/drawing/2014/main" id="{F3ADC5FC-4705-D141-8D72-14A3C08695BC}"/>
              </a:ext>
            </a:extLst>
          </p:cNvPr>
          <p:cNvPicPr>
            <a:picLocks noChangeAspect="1"/>
          </p:cNvPicPr>
          <p:nvPr/>
        </p:nvPicPr>
        <p:blipFill>
          <a:blip r:embed="rId3"/>
          <a:stretch>
            <a:fillRect/>
          </a:stretch>
        </p:blipFill>
        <p:spPr>
          <a:xfrm>
            <a:off x="9296399" y="4580276"/>
            <a:ext cx="2289910" cy="1769476"/>
          </a:xfrm>
          <a:prstGeom prst="rect">
            <a:avLst/>
          </a:prstGeom>
        </p:spPr>
      </p:pic>
    </p:spTree>
    <p:extLst>
      <p:ext uri="{BB962C8B-B14F-4D97-AF65-F5344CB8AC3E}">
        <p14:creationId xmlns:p14="http://schemas.microsoft.com/office/powerpoint/2010/main" val="4032674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C118-1FAC-CE43-8463-C616325C6E98}"/>
              </a:ext>
            </a:extLst>
          </p:cNvPr>
          <p:cNvSpPr>
            <a:spLocks noGrp="1"/>
          </p:cNvSpPr>
          <p:nvPr>
            <p:ph type="title"/>
          </p:nvPr>
        </p:nvSpPr>
        <p:spPr>
          <a:xfrm>
            <a:off x="0" y="338138"/>
            <a:ext cx="12180916" cy="482030"/>
          </a:xfrm>
        </p:spPr>
        <p:txBody>
          <a:bodyPr>
            <a:normAutofit fontScale="90000"/>
          </a:bodyPr>
          <a:lstStyle/>
          <a:p>
            <a:r>
              <a:rPr lang="en-US" dirty="0"/>
              <a:t>Active Listening</a:t>
            </a:r>
          </a:p>
        </p:txBody>
      </p:sp>
      <p:graphicFrame>
        <p:nvGraphicFramePr>
          <p:cNvPr id="9" name="Diagram 8">
            <a:extLst>
              <a:ext uri="{FF2B5EF4-FFF2-40B4-BE49-F238E27FC236}">
                <a16:creationId xmlns:a16="http://schemas.microsoft.com/office/drawing/2014/main" id="{CD8E037F-3B53-4947-A049-1D236020CB52}"/>
              </a:ext>
            </a:extLst>
          </p:cNvPr>
          <p:cNvGraphicFramePr/>
          <p:nvPr>
            <p:extLst>
              <p:ext uri="{D42A27DB-BD31-4B8C-83A1-F6EECF244321}">
                <p14:modId xmlns:p14="http://schemas.microsoft.com/office/powerpoint/2010/main" val="3327027274"/>
              </p:ext>
            </p:extLst>
          </p:nvPr>
        </p:nvGraphicFramePr>
        <p:xfrm>
          <a:off x="1656557" y="1357313"/>
          <a:ext cx="8616156" cy="47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9438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8A54165-ED6F-CC42-8658-8054FAF36C10}"/>
              </a:ext>
            </a:extLst>
          </p:cNvPr>
          <p:cNvSpPr>
            <a:spLocks noGrp="1"/>
          </p:cNvSpPr>
          <p:nvPr>
            <p:ph type="body" sz="quarter" idx="22"/>
          </p:nvPr>
        </p:nvSpPr>
        <p:spPr>
          <a:xfrm>
            <a:off x="755546" y="1560363"/>
            <a:ext cx="10680908" cy="4662833"/>
          </a:xfrm>
        </p:spPr>
        <p:txBody>
          <a:bodyPr>
            <a:normAutofit fontScale="92500"/>
          </a:bodyPr>
          <a:lstStyle/>
          <a:p>
            <a:r>
              <a:rPr lang="en-US" sz="2400" dirty="0">
                <a:latin typeface="Calibri" panose="020F0502020204030204" pitchFamily="34" charset="0"/>
                <a:cs typeface="Calibri" panose="020F0502020204030204" pitchFamily="34" charset="0"/>
              </a:rPr>
              <a:t>Many people are expressing distress about the pandemic in an external way. This often manifests itself as anger. In order to de-escalate yourself and others, the </a:t>
            </a:r>
            <a:r>
              <a:rPr lang="en-US" sz="2400" b="1" dirty="0">
                <a:latin typeface="Calibri" panose="020F0502020204030204" pitchFamily="34" charset="0"/>
                <a:cs typeface="Calibri" panose="020F0502020204030204" pitchFamily="34" charset="0"/>
              </a:rPr>
              <a:t>SAFE model </a:t>
            </a:r>
            <a:r>
              <a:rPr lang="en-US" sz="2400" dirty="0">
                <a:latin typeface="Calibri" panose="020F0502020204030204" pitchFamily="34" charset="0"/>
                <a:cs typeface="Calibri" panose="020F0502020204030204" pitchFamily="34" charset="0"/>
              </a:rPr>
              <a:t>provides key concepts to keep in mind: </a:t>
            </a:r>
          </a:p>
          <a:p>
            <a:endParaRPr lang="en-US"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400" b="1" dirty="0">
                <a:latin typeface="Calibri" panose="020F0502020204030204" pitchFamily="34" charset="0"/>
                <a:cs typeface="Calibri" panose="020F0502020204030204" pitchFamily="34" charset="0"/>
              </a:rPr>
              <a:t> Self</a:t>
            </a:r>
            <a:r>
              <a:rPr lang="en-US" sz="2400" dirty="0">
                <a:latin typeface="Calibri" panose="020F0502020204030204" pitchFamily="34" charset="0"/>
                <a:cs typeface="Calibri" panose="020F0502020204030204" pitchFamily="34" charset="0"/>
              </a:rPr>
              <a:t>: monitor your own reactions, non-verbal messages, tone, wording and physical space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Area Awareness</a:t>
            </a:r>
            <a:r>
              <a:rPr lang="en-US" sz="2400" dirty="0">
                <a:latin typeface="Calibri" panose="020F0502020204030204" pitchFamily="34" charset="0"/>
                <a:cs typeface="Calibri" panose="020F0502020204030204" pitchFamily="34" charset="0"/>
              </a:rPr>
              <a:t>: Be aware of resources, help, exits other things in your physical space</a:t>
            </a:r>
          </a:p>
          <a:p>
            <a:pPr marL="342900" indent="-342900">
              <a:buFont typeface="Wingdings" panose="05000000000000000000" pitchFamily="2" charset="2"/>
              <a:buChar char="£"/>
            </a:pP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Feelings: </a:t>
            </a:r>
            <a:r>
              <a:rPr lang="en-US" sz="2400" dirty="0">
                <a:latin typeface="Calibri" panose="020F0502020204030204" pitchFamily="34" charset="0"/>
                <a:cs typeface="Calibri" panose="020F0502020204030204" pitchFamily="34" charset="0"/>
              </a:rPr>
              <a:t>Use active listening to try to uncover the source of the anger; in disasters often the things people are angry about are not the same thing as the underlying causes. </a:t>
            </a:r>
          </a:p>
          <a:p>
            <a:pPr marL="342900" indent="-342900">
              <a:buFont typeface="Wingdings" panose="05000000000000000000" pitchFamily="2" charset="2"/>
              <a:buChar char="£"/>
            </a:pPr>
            <a:r>
              <a:rPr lang="en-US" sz="2400" b="1" dirty="0">
                <a:latin typeface="Calibri" panose="020F0502020204030204" pitchFamily="34" charset="0"/>
                <a:cs typeface="Calibri" panose="020F0502020204030204" pitchFamily="34" charset="0"/>
              </a:rPr>
              <a:t>Engagement: </a:t>
            </a:r>
            <a:r>
              <a:rPr lang="en-US" sz="2400" dirty="0">
                <a:latin typeface="Calibri" panose="020F0502020204030204" pitchFamily="34" charset="0"/>
                <a:cs typeface="Calibri" panose="020F0502020204030204" pitchFamily="34" charset="0"/>
              </a:rPr>
              <a:t>Engage support for yourself if you have an encounter with an angry person, don’t just ignore it or pretend it didn’t happen. </a:t>
            </a:r>
          </a:p>
        </p:txBody>
      </p:sp>
      <p:sp>
        <p:nvSpPr>
          <p:cNvPr id="3" name="Title 2">
            <a:extLst>
              <a:ext uri="{FF2B5EF4-FFF2-40B4-BE49-F238E27FC236}">
                <a16:creationId xmlns:a16="http://schemas.microsoft.com/office/drawing/2014/main" id="{8C3ECE55-9EA5-724C-8EEA-1B25D7219C6E}"/>
              </a:ext>
            </a:extLst>
          </p:cNvPr>
          <p:cNvSpPr>
            <a:spLocks noGrp="1"/>
          </p:cNvSpPr>
          <p:nvPr>
            <p:ph type="title"/>
          </p:nvPr>
        </p:nvSpPr>
        <p:spPr>
          <a:xfrm>
            <a:off x="5542" y="91440"/>
            <a:ext cx="12180916" cy="1043298"/>
          </a:xfrm>
        </p:spPr>
        <p:txBody>
          <a:bodyPr>
            <a:normAutofit/>
          </a:bodyPr>
          <a:lstStyle/>
          <a:p>
            <a:pPr algn="ctr"/>
            <a:r>
              <a:rPr lang="en-US" sz="3300" dirty="0">
                <a:latin typeface="Avenir Next LT Pro" panose="020B0504020202020204" pitchFamily="34" charset="77"/>
              </a:rPr>
              <a:t>Working with Anger and Hostility:</a:t>
            </a:r>
            <a:br>
              <a:rPr lang="en-US" sz="3300" dirty="0">
                <a:latin typeface="Avenir Next LT Pro" panose="020B0504020202020204" pitchFamily="34" charset="77"/>
              </a:rPr>
            </a:br>
            <a:r>
              <a:rPr lang="en-US" sz="3300" dirty="0">
                <a:latin typeface="Avenir Next LT Pro" panose="020B0504020202020204" pitchFamily="34" charset="77"/>
              </a:rPr>
              <a:t> </a:t>
            </a:r>
            <a:r>
              <a:rPr lang="en-US" sz="3300" b="1" dirty="0">
                <a:latin typeface="Avenir Next LT Pro" panose="020B0504020202020204" pitchFamily="34" charset="77"/>
              </a:rPr>
              <a:t>SAFE Model</a:t>
            </a:r>
            <a:r>
              <a:rPr lang="en-US" sz="2000" baseline="30000" dirty="0">
                <a:latin typeface="Avenir Next LT Pro" panose="020B0504020202020204" pitchFamily="34" charset="77"/>
              </a:rPr>
              <a:t> © </a:t>
            </a:r>
            <a:r>
              <a:rPr lang="en-US" sz="3300" dirty="0">
                <a:latin typeface="Avenir Next LT Pro" panose="020B0504020202020204" pitchFamily="34" charset="77"/>
              </a:rPr>
              <a:t>for De-Escalation</a:t>
            </a:r>
            <a:endParaRPr lang="en-US" dirty="0">
              <a:latin typeface="Avenir Next LT Pro" panose="020B0504020202020204" pitchFamily="34" charset="77"/>
            </a:endParaRPr>
          </a:p>
        </p:txBody>
      </p:sp>
    </p:spTree>
    <p:extLst>
      <p:ext uri="{BB962C8B-B14F-4D97-AF65-F5344CB8AC3E}">
        <p14:creationId xmlns:p14="http://schemas.microsoft.com/office/powerpoint/2010/main" val="83214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
          <p:cNvSpPr txBox="1">
            <a:spLocks noGrp="1"/>
          </p:cNvSpPr>
          <p:nvPr>
            <p:ph type="title"/>
          </p:nvPr>
        </p:nvSpPr>
        <p:spPr>
          <a:xfrm>
            <a:off x="5541" y="652707"/>
            <a:ext cx="12180918" cy="482030"/>
          </a:xfrm>
          <a:prstGeom prst="rect">
            <a:avLst/>
          </a:prstGeom>
        </p:spPr>
        <p:txBody>
          <a:bodyPr anchor="b">
            <a:normAutofit/>
          </a:bodyPr>
          <a:lstStyle>
            <a:lvl1pPr defTabSz="850391">
              <a:defRPr sz="2511">
                <a:latin typeface="Century Gothic"/>
                <a:ea typeface="Century Gothic"/>
                <a:cs typeface="Century Gothic"/>
                <a:sym typeface="Century Gothic"/>
              </a:defRPr>
            </a:lvl1pPr>
          </a:lstStyle>
          <a:p>
            <a:r>
              <a:rPr sz="2700" dirty="0"/>
              <a:t>Agenda</a:t>
            </a:r>
          </a:p>
        </p:txBody>
      </p:sp>
      <p:grpSp>
        <p:nvGrpSpPr>
          <p:cNvPr id="191" name="Content Placeholder 2" descr="Agenda: behavioral health considerations for the next few months, navigating the unknowns during the recovery process, how to practice healthy boundaries and active coping, and PEACE Model for resilience building."/>
          <p:cNvGrpSpPr/>
          <p:nvPr/>
        </p:nvGrpSpPr>
        <p:grpSpPr>
          <a:xfrm>
            <a:off x="716072" y="2973311"/>
            <a:ext cx="10564720" cy="2730041"/>
            <a:chOff x="-8434" y="145519"/>
            <a:chExt cx="10521350" cy="2730040"/>
          </a:xfrm>
        </p:grpSpPr>
        <p:sp>
          <p:nvSpPr>
            <p:cNvPr id="184" name="Behavioral health considerations in the next few months"/>
            <p:cNvSpPr txBox="1"/>
            <p:nvPr/>
          </p:nvSpPr>
          <p:spPr>
            <a:xfrm>
              <a:off x="-8434" y="1265278"/>
              <a:ext cx="1712030"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800100">
                <a:spcBef>
                  <a:spcPts val="700"/>
                </a:spcBef>
                <a:defRPr b="1">
                  <a:latin typeface="+mn-lt"/>
                  <a:ea typeface="+mn-ea"/>
                  <a:cs typeface="+mn-cs"/>
                  <a:sym typeface="Calibri"/>
                </a:defRPr>
              </a:lvl1pPr>
            </a:lstStyle>
            <a:p>
              <a:r>
                <a:rPr lang="en-US" dirty="0"/>
                <a:t>The </a:t>
              </a:r>
              <a:r>
                <a:rPr dirty="0"/>
                <a:t>Behavioral </a:t>
              </a:r>
              <a:r>
                <a:rPr lang="en-US" dirty="0"/>
                <a:t>H</a:t>
              </a:r>
              <a:r>
                <a:rPr dirty="0"/>
                <a:t>ealth </a:t>
              </a:r>
              <a:r>
                <a:rPr lang="en-US" dirty="0"/>
                <a:t>landscape</a:t>
              </a:r>
              <a:r>
                <a:rPr dirty="0"/>
                <a:t> </a:t>
              </a:r>
              <a:r>
                <a:rPr lang="en-US" dirty="0"/>
                <a:t>for</a:t>
              </a:r>
              <a:r>
                <a:rPr dirty="0"/>
                <a:t> the next few months</a:t>
              </a:r>
            </a:p>
          </p:txBody>
        </p:sp>
        <p:sp>
          <p:nvSpPr>
            <p:cNvPr id="186" name="Navigating the unknowns in the recovery process"/>
            <p:cNvSpPr txBox="1"/>
            <p:nvPr/>
          </p:nvSpPr>
          <p:spPr>
            <a:xfrm>
              <a:off x="2965791" y="1213567"/>
              <a:ext cx="1640242" cy="16619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800100">
                <a:spcBef>
                  <a:spcPts val="700"/>
                </a:spcBef>
                <a:defRPr b="1">
                  <a:latin typeface="+mn-lt"/>
                  <a:ea typeface="+mn-ea"/>
                  <a:cs typeface="+mn-cs"/>
                  <a:sym typeface="Calibri"/>
                </a:defRPr>
              </a:lvl1pPr>
            </a:lstStyle>
            <a:p>
              <a:r>
                <a:rPr lang="en-US" dirty="0"/>
                <a:t>Understanding and managing burnout and exhaustion with a note on grief and loss</a:t>
              </a:r>
              <a:endParaRPr dirty="0"/>
            </a:p>
          </p:txBody>
        </p:sp>
        <p:sp>
          <p:nvSpPr>
            <p:cNvPr id="188" name="PEACE model for Resilience building"/>
            <p:cNvSpPr txBox="1"/>
            <p:nvPr/>
          </p:nvSpPr>
          <p:spPr>
            <a:xfrm>
              <a:off x="8872674" y="1265278"/>
              <a:ext cx="1640242"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800100">
                <a:spcBef>
                  <a:spcPts val="700"/>
                </a:spcBef>
                <a:defRPr b="1">
                  <a:latin typeface="+mn-lt"/>
                  <a:ea typeface="+mn-ea"/>
                  <a:cs typeface="+mn-cs"/>
                  <a:sym typeface="Calibri"/>
                </a:defRPr>
              </a:lvl1pPr>
            </a:lstStyle>
            <a:p>
              <a:r>
                <a:rPr lang="en-US" dirty="0"/>
                <a:t>Making resilience work for you in 2022: THRIVE</a:t>
              </a:r>
              <a:endParaRPr dirty="0"/>
            </a:p>
          </p:txBody>
        </p:sp>
        <p:sp>
          <p:nvSpPr>
            <p:cNvPr id="189" name="Square">
              <a:extLst>
                <a:ext uri="{C183D7F6-B498-43B3-948B-1728B52AA6E4}">
                  <adec:decorative xmlns:adec="http://schemas.microsoft.com/office/drawing/2017/decorative" val="1"/>
                </a:ext>
              </a:extLst>
            </p:cNvPr>
            <p:cNvSpPr/>
            <p:nvPr/>
          </p:nvSpPr>
          <p:spPr>
            <a:xfrm>
              <a:off x="395898" y="145519"/>
              <a:ext cx="903367" cy="903366"/>
            </a:xfrm>
            <a:prstGeom prst="rect">
              <a:avLst/>
            </a:prstGeom>
            <a:blipFill rotWithShape="1">
              <a:blip r:embed="rId2"/>
              <a:srcRect/>
              <a:stretch>
                <a:fillRect/>
              </a:stretch>
            </a:blipFill>
            <a:ln w="12700" cap="flat">
              <a:solidFill>
                <a:srgbClr val="FFFFFF">
                  <a:alpha val="0"/>
                </a:srgbClr>
              </a:solidFill>
              <a:prstDash val="solid"/>
              <a:miter lim="800000"/>
            </a:ln>
            <a:effectLst/>
          </p:spPr>
          <p:txBody>
            <a:bodyPr wrap="square" lIns="45719" tIns="45719" rIns="45719" bIns="45719" numCol="1" anchor="t">
              <a:noAutofit/>
            </a:bodyPr>
            <a:lstStyle/>
            <a:p>
              <a:pPr>
                <a:lnSpc>
                  <a:spcPct val="110000"/>
                </a:lnSpc>
                <a:spcBef>
                  <a:spcPts val="1000"/>
                </a:spcBef>
                <a:defRPr sz="2800"/>
              </a:pPr>
              <a:endParaRPr/>
            </a:p>
          </p:txBody>
        </p:sp>
        <p:sp>
          <p:nvSpPr>
            <p:cNvPr id="190" name="How to practice healthy  boundaries and active coping"/>
            <p:cNvSpPr txBox="1"/>
            <p:nvPr/>
          </p:nvSpPr>
          <p:spPr>
            <a:xfrm>
              <a:off x="5716701" y="1213567"/>
              <a:ext cx="2333487" cy="11079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800100">
                <a:spcBef>
                  <a:spcPts val="700"/>
                </a:spcBef>
                <a:defRPr b="1">
                  <a:latin typeface="+mn-lt"/>
                  <a:ea typeface="+mn-ea"/>
                  <a:cs typeface="+mn-cs"/>
                  <a:sym typeface="Calibri"/>
                </a:defRPr>
              </a:lvl1pPr>
            </a:lstStyle>
            <a:p>
              <a:r>
                <a:rPr lang="en-US" dirty="0"/>
                <a:t>Workplace considerations: Communication and Social learning</a:t>
              </a:r>
              <a:endParaRPr dirty="0"/>
            </a:p>
          </p:txBody>
        </p:sp>
      </p:grpSp>
      <p:sp>
        <p:nvSpPr>
          <p:cNvPr id="13" name="TextBox 12">
            <a:extLst>
              <a:ext uri="{FF2B5EF4-FFF2-40B4-BE49-F238E27FC236}">
                <a16:creationId xmlns:a16="http://schemas.microsoft.com/office/drawing/2014/main" id="{95A94067-B203-41C5-9EC1-275CB74FEF6B}"/>
              </a:ext>
              <a:ext uri="{C183D7F6-B498-43B3-948B-1728B52AA6E4}">
                <adec:decorative xmlns:adec="http://schemas.microsoft.com/office/drawing/2017/decorative" val="1"/>
              </a:ext>
            </a:extLst>
          </p:cNvPr>
          <p:cNvSpPr txBox="1"/>
          <p:nvPr/>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2</a:t>
            </a:fld>
            <a:endParaRPr lang="en-US" sz="1800" dirty="0">
              <a:solidFill>
                <a:schemeClr val="tx1"/>
              </a:solidFill>
              <a:latin typeface="Century Gothic" panose="020B0502020202020204" pitchFamily="34" charset="0"/>
            </a:endParaRPr>
          </a:p>
        </p:txBody>
      </p:sp>
      <p:pic>
        <p:nvPicPr>
          <p:cNvPr id="7" name="Graphic 6" descr="Deciduous tree with solid fill">
            <a:extLst>
              <a:ext uri="{FF2B5EF4-FFF2-40B4-BE49-F238E27FC236}">
                <a16:creationId xmlns:a16="http://schemas.microsoft.com/office/drawing/2014/main" id="{657FB456-F434-0049-ACCC-35F7956CAC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8660" y="2887524"/>
            <a:ext cx="914400" cy="914400"/>
          </a:xfrm>
          <a:prstGeom prst="rect">
            <a:avLst/>
          </a:prstGeom>
        </p:spPr>
      </p:pic>
      <p:pic>
        <p:nvPicPr>
          <p:cNvPr id="9" name="Graphic 8" descr="Snooze with solid fill">
            <a:extLst>
              <a:ext uri="{FF2B5EF4-FFF2-40B4-BE49-F238E27FC236}">
                <a16:creationId xmlns:a16="http://schemas.microsoft.com/office/drawing/2014/main" id="{82ECAA77-2F3C-A745-A144-B5F898E606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1789" y="2812356"/>
            <a:ext cx="914400" cy="914400"/>
          </a:xfrm>
          <a:prstGeom prst="rect">
            <a:avLst/>
          </a:prstGeom>
        </p:spPr>
      </p:pic>
      <p:sp>
        <p:nvSpPr>
          <p:cNvPr id="21" name="Rectangle 20" descr="Social network with solid fill">
            <a:extLst>
              <a:ext uri="{FF2B5EF4-FFF2-40B4-BE49-F238E27FC236}">
                <a16:creationId xmlns:a16="http://schemas.microsoft.com/office/drawing/2014/main" id="{0316FA3E-BA59-D444-A7C4-76DE9657D44C}"/>
              </a:ext>
              <a:ext uri="{C183D7F6-B498-43B3-948B-1728B52AA6E4}">
                <adec:decorative xmlns:adec="http://schemas.microsoft.com/office/drawing/2017/decorative" val="1"/>
              </a:ext>
            </a:extLst>
          </p:cNvPr>
          <p:cNvSpPr/>
          <p:nvPr/>
        </p:nvSpPr>
        <p:spPr>
          <a:xfrm>
            <a:off x="6985347" y="2736537"/>
            <a:ext cx="1077562" cy="1013422"/>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latin typeface="Century Gothic" panose="020B0502020202020204" pitchFamily="34" charset="0"/>
              </a:rPr>
              <a:t>Other Active Coping Techniques</a:t>
            </a:r>
          </a:p>
        </p:txBody>
      </p:sp>
      <p:sp>
        <p:nvSpPr>
          <p:cNvPr id="2" name="Text Placeholder 1"/>
          <p:cNvSpPr>
            <a:spLocks noGrp="1"/>
          </p:cNvSpPr>
          <p:nvPr>
            <p:ph type="body" sz="quarter" idx="22"/>
          </p:nvPr>
        </p:nvSpPr>
        <p:spPr/>
        <p:txBody>
          <a:bodyPr/>
          <a:lstStyle/>
          <a:p>
            <a:r>
              <a:rPr lang="en-US" sz="2400" dirty="0"/>
              <a:t>Anxiety</a:t>
            </a:r>
          </a:p>
        </p:txBody>
      </p:sp>
      <p:sp>
        <p:nvSpPr>
          <p:cNvPr id="5" name="Text Placeholder 4"/>
          <p:cNvSpPr>
            <a:spLocks noGrp="1"/>
          </p:cNvSpPr>
          <p:nvPr>
            <p:ph type="body" sz="quarter" idx="25"/>
          </p:nvPr>
        </p:nvSpPr>
        <p:spPr>
          <a:xfrm>
            <a:off x="1611927" y="2542469"/>
            <a:ext cx="2622615" cy="4111627"/>
          </a:xfrm>
        </p:spPr>
        <p:txBody>
          <a:bodyPr/>
          <a:lstStyle/>
          <a:p>
            <a:pPr marL="182880" indent="-182880">
              <a:lnSpc>
                <a:spcPct val="99000"/>
              </a:lnSpc>
              <a:buClr>
                <a:srgbClr val="329D96"/>
              </a:buClr>
              <a:buFont typeface="Arial"/>
              <a:buChar char="•"/>
              <a:defRPr sz="2800"/>
            </a:pPr>
            <a:r>
              <a:rPr lang="en-US" sz="2000" dirty="0"/>
              <a:t>Sensory interventions:</a:t>
            </a:r>
          </a:p>
          <a:p>
            <a:pPr marL="365760" lvl="1" indent="-182880">
              <a:lnSpc>
                <a:spcPct val="99000"/>
              </a:lnSpc>
              <a:spcBef>
                <a:spcPts val="500"/>
              </a:spcBef>
              <a:buClr>
                <a:srgbClr val="329D96"/>
              </a:buClr>
              <a:buFont typeface="Courier New" panose="02070309020205020404" pitchFamily="49" charset="0"/>
              <a:buChar char="o"/>
              <a:defRPr sz="1400"/>
            </a:pPr>
            <a:r>
              <a:rPr lang="en-US" sz="2000" dirty="0">
                <a:latin typeface="+mn-lt"/>
              </a:rPr>
              <a:t>Frozen orange, ice</a:t>
            </a:r>
          </a:p>
          <a:p>
            <a:pPr marL="365760" lvl="1" indent="-182880">
              <a:lnSpc>
                <a:spcPct val="99000"/>
              </a:lnSpc>
              <a:spcBef>
                <a:spcPts val="500"/>
              </a:spcBef>
              <a:buClr>
                <a:srgbClr val="329D96"/>
              </a:buClr>
              <a:buFont typeface="Courier New" panose="02070309020205020404" pitchFamily="49" charset="0"/>
              <a:buChar char="o"/>
              <a:defRPr sz="1400"/>
            </a:pPr>
            <a:r>
              <a:rPr lang="en-US" sz="2000" dirty="0">
                <a:latin typeface="+mn-lt"/>
              </a:rPr>
              <a:t>Music</a:t>
            </a:r>
          </a:p>
          <a:p>
            <a:pPr marL="365760" lvl="1" indent="-182880">
              <a:lnSpc>
                <a:spcPct val="99000"/>
              </a:lnSpc>
              <a:spcBef>
                <a:spcPts val="500"/>
              </a:spcBef>
              <a:buClr>
                <a:srgbClr val="329D96"/>
              </a:buClr>
              <a:buFont typeface="Courier New" panose="02070309020205020404" pitchFamily="49" charset="0"/>
              <a:buChar char="o"/>
              <a:defRPr sz="1400"/>
            </a:pPr>
            <a:r>
              <a:rPr lang="en-US" sz="2000" dirty="0">
                <a:latin typeface="+mn-lt"/>
              </a:rPr>
              <a:t>Shower</a:t>
            </a:r>
          </a:p>
          <a:p>
            <a:pPr marL="365760" lvl="1" indent="-182880">
              <a:lnSpc>
                <a:spcPct val="99000"/>
              </a:lnSpc>
              <a:spcBef>
                <a:spcPts val="500"/>
              </a:spcBef>
              <a:buClr>
                <a:srgbClr val="329D96"/>
              </a:buClr>
              <a:buFont typeface="Courier New" panose="02070309020205020404" pitchFamily="49" charset="0"/>
              <a:buChar char="o"/>
              <a:defRPr sz="1400"/>
            </a:pPr>
            <a:r>
              <a:rPr lang="en-US" sz="2000" dirty="0">
                <a:latin typeface="+mn-lt"/>
              </a:rPr>
              <a:t>Fuzzy slippers </a:t>
            </a:r>
          </a:p>
          <a:p>
            <a:pPr marL="182880" indent="-182880">
              <a:lnSpc>
                <a:spcPct val="99000"/>
              </a:lnSpc>
              <a:buClr>
                <a:srgbClr val="329D96"/>
              </a:buClr>
              <a:buFont typeface="Arial"/>
              <a:buChar char="•"/>
              <a:defRPr sz="2800"/>
            </a:pPr>
            <a:r>
              <a:rPr lang="en-US" sz="2000" dirty="0"/>
              <a:t>Apps</a:t>
            </a:r>
          </a:p>
          <a:p>
            <a:pPr marL="182880" indent="-182880">
              <a:lnSpc>
                <a:spcPct val="99000"/>
              </a:lnSpc>
              <a:buClr>
                <a:srgbClr val="329D96"/>
              </a:buClr>
              <a:buFont typeface="Arial"/>
              <a:buChar char="•"/>
              <a:defRPr sz="2800"/>
            </a:pPr>
            <a:r>
              <a:rPr lang="en-US" sz="2000" dirty="0"/>
              <a:t>Breathing = calming</a:t>
            </a:r>
          </a:p>
        </p:txBody>
      </p:sp>
      <p:sp>
        <p:nvSpPr>
          <p:cNvPr id="3" name="Text Placeholder 2"/>
          <p:cNvSpPr>
            <a:spLocks noGrp="1"/>
          </p:cNvSpPr>
          <p:nvPr>
            <p:ph type="body" sz="quarter" idx="23"/>
          </p:nvPr>
        </p:nvSpPr>
        <p:spPr/>
        <p:txBody>
          <a:bodyPr/>
          <a:lstStyle/>
          <a:p>
            <a:r>
              <a:rPr lang="en-US" sz="2400" dirty="0"/>
              <a:t>Exhaustion</a:t>
            </a:r>
          </a:p>
        </p:txBody>
      </p:sp>
      <p:sp>
        <p:nvSpPr>
          <p:cNvPr id="6" name="Text Placeholder 5"/>
          <p:cNvSpPr>
            <a:spLocks noGrp="1"/>
          </p:cNvSpPr>
          <p:nvPr>
            <p:ph type="body" sz="quarter" idx="26"/>
          </p:nvPr>
        </p:nvSpPr>
        <p:spPr>
          <a:xfrm>
            <a:off x="5224769" y="2542470"/>
            <a:ext cx="2387600" cy="3691680"/>
          </a:xfrm>
        </p:spPr>
        <p:txBody>
          <a:bodyPr/>
          <a:lstStyle/>
          <a:p>
            <a:pPr marL="228600" indent="-182880">
              <a:lnSpc>
                <a:spcPct val="99000"/>
              </a:lnSpc>
              <a:buClr>
                <a:srgbClr val="329D96"/>
              </a:buClr>
              <a:buFont typeface="Arial"/>
              <a:buChar char="•"/>
              <a:defRPr sz="2400">
                <a:solidFill>
                  <a:srgbClr val="243341"/>
                </a:solidFill>
              </a:defRPr>
            </a:pPr>
            <a:r>
              <a:rPr lang="en-US" sz="2000" dirty="0"/>
              <a:t>Sleep hygiene</a:t>
            </a:r>
          </a:p>
          <a:p>
            <a:pPr marL="365760" lvl="1" indent="-182880">
              <a:lnSpc>
                <a:spcPct val="99000"/>
              </a:lnSpc>
              <a:spcBef>
                <a:spcPts val="500"/>
              </a:spcBef>
              <a:buClr>
                <a:srgbClr val="329D96"/>
              </a:buClr>
              <a:buFont typeface="Courier New" panose="02070309020205020404" pitchFamily="49" charset="0"/>
              <a:buChar char="o"/>
              <a:defRPr sz="2000">
                <a:solidFill>
                  <a:srgbClr val="243341"/>
                </a:solidFill>
              </a:defRPr>
            </a:pPr>
            <a:r>
              <a:rPr lang="en-US" sz="2000" kern="1200" dirty="0">
                <a:solidFill>
                  <a:schemeClr val="tx1"/>
                </a:solidFill>
                <a:latin typeface="+mn-lt"/>
                <a:ea typeface="+mn-ea"/>
                <a:cs typeface="+mn-cs"/>
              </a:rPr>
              <a:t>Same bed and wake times</a:t>
            </a:r>
          </a:p>
          <a:p>
            <a:pPr marL="365760" lvl="1" indent="-182880">
              <a:lnSpc>
                <a:spcPct val="99000"/>
              </a:lnSpc>
              <a:spcBef>
                <a:spcPts val="500"/>
              </a:spcBef>
              <a:buClr>
                <a:srgbClr val="329D96"/>
              </a:buClr>
              <a:buFont typeface="Courier New" panose="02070309020205020404" pitchFamily="49" charset="0"/>
              <a:buChar char="o"/>
              <a:defRPr sz="2000">
                <a:solidFill>
                  <a:srgbClr val="243341"/>
                </a:solidFill>
              </a:defRPr>
            </a:pPr>
            <a:r>
              <a:rPr lang="en-US" sz="2000" kern="1200" dirty="0">
                <a:solidFill>
                  <a:schemeClr val="tx1"/>
                </a:solidFill>
                <a:latin typeface="+mn-lt"/>
                <a:ea typeface="+mn-ea"/>
                <a:cs typeface="+mn-cs"/>
              </a:rPr>
              <a:t>Alcohol and sugar considerations</a:t>
            </a:r>
          </a:p>
          <a:p>
            <a:pPr marL="365760" lvl="1" indent="-182880">
              <a:lnSpc>
                <a:spcPct val="99000"/>
              </a:lnSpc>
              <a:spcBef>
                <a:spcPts val="500"/>
              </a:spcBef>
              <a:buClr>
                <a:srgbClr val="329D96"/>
              </a:buClr>
              <a:buFont typeface="Courier New" panose="02070309020205020404" pitchFamily="49" charset="0"/>
              <a:buChar char="o"/>
              <a:defRPr sz="2000">
                <a:solidFill>
                  <a:srgbClr val="243341"/>
                </a:solidFill>
              </a:defRPr>
            </a:pPr>
            <a:r>
              <a:rPr lang="en-US" sz="2000" kern="1200" dirty="0">
                <a:solidFill>
                  <a:schemeClr val="tx1"/>
                </a:solidFill>
                <a:latin typeface="+mn-lt"/>
                <a:ea typeface="+mn-ea"/>
                <a:cs typeface="+mn-cs"/>
              </a:rPr>
              <a:t>Notepad (not phone or laptop)</a:t>
            </a:r>
          </a:p>
          <a:p>
            <a:pPr marL="228600" indent="-182880">
              <a:lnSpc>
                <a:spcPct val="99000"/>
              </a:lnSpc>
              <a:spcBef>
                <a:spcPts val="600"/>
              </a:spcBef>
              <a:buClr>
                <a:srgbClr val="329D96"/>
              </a:buClr>
              <a:buFont typeface="Arial"/>
              <a:buChar char="•"/>
              <a:defRPr sz="2400">
                <a:solidFill>
                  <a:srgbClr val="243341"/>
                </a:solidFill>
              </a:defRPr>
            </a:pPr>
            <a:r>
              <a:rPr lang="en-US" sz="2000" dirty="0"/>
              <a:t>Apps</a:t>
            </a:r>
          </a:p>
          <a:p>
            <a:pPr marL="228600" indent="-182880">
              <a:lnSpc>
                <a:spcPct val="99000"/>
              </a:lnSpc>
              <a:buClr>
                <a:srgbClr val="329D96"/>
              </a:buClr>
              <a:buFont typeface="Arial"/>
              <a:buChar char="•"/>
              <a:defRPr sz="2400">
                <a:solidFill>
                  <a:srgbClr val="243341"/>
                </a:solidFill>
              </a:defRPr>
            </a:pPr>
            <a:r>
              <a:rPr lang="en-US" sz="2000" dirty="0"/>
              <a:t>Boundaries</a:t>
            </a:r>
          </a:p>
          <a:p>
            <a:endParaRPr lang="en-US" dirty="0"/>
          </a:p>
        </p:txBody>
      </p:sp>
      <p:sp>
        <p:nvSpPr>
          <p:cNvPr id="4" name="Text Placeholder 3"/>
          <p:cNvSpPr>
            <a:spLocks noGrp="1"/>
          </p:cNvSpPr>
          <p:nvPr>
            <p:ph type="body" sz="quarter" idx="24"/>
          </p:nvPr>
        </p:nvSpPr>
        <p:spPr/>
        <p:txBody>
          <a:bodyPr/>
          <a:lstStyle/>
          <a:p>
            <a:r>
              <a:rPr lang="en-US" sz="2400" dirty="0"/>
              <a:t>Depression</a:t>
            </a:r>
          </a:p>
        </p:txBody>
      </p:sp>
      <p:sp>
        <p:nvSpPr>
          <p:cNvPr id="7" name="Text Placeholder 6"/>
          <p:cNvSpPr>
            <a:spLocks noGrp="1"/>
          </p:cNvSpPr>
          <p:nvPr>
            <p:ph type="body" sz="quarter" idx="27"/>
          </p:nvPr>
        </p:nvSpPr>
        <p:spPr>
          <a:xfrm>
            <a:off x="8811199" y="2542470"/>
            <a:ext cx="2792972" cy="3691680"/>
          </a:xfrm>
        </p:spPr>
        <p:txBody>
          <a:bodyPr/>
          <a:lstStyle/>
          <a:p>
            <a:pPr marL="228600" indent="-182880">
              <a:lnSpc>
                <a:spcPct val="99000"/>
              </a:lnSpc>
              <a:spcBef>
                <a:spcPts val="600"/>
              </a:spcBef>
              <a:buClr>
                <a:srgbClr val="329D96"/>
              </a:buClr>
              <a:buFont typeface="Arial"/>
              <a:buChar char="•"/>
              <a:defRPr sz="2400"/>
            </a:pPr>
            <a:r>
              <a:rPr lang="en-US" sz="2000" dirty="0">
                <a:solidFill>
                  <a:srgbClr val="243341"/>
                </a:solidFill>
              </a:rPr>
              <a:t>Behavioral activation: Small steps</a:t>
            </a:r>
          </a:p>
          <a:p>
            <a:pPr marL="228600" indent="-182880">
              <a:lnSpc>
                <a:spcPct val="99000"/>
              </a:lnSpc>
              <a:spcBef>
                <a:spcPts val="600"/>
              </a:spcBef>
              <a:buClr>
                <a:srgbClr val="329D96"/>
              </a:buClr>
              <a:buFont typeface="Arial"/>
              <a:buChar char="•"/>
              <a:defRPr sz="2000"/>
            </a:pPr>
            <a:r>
              <a:rPr lang="en-US" sz="2000" dirty="0">
                <a:solidFill>
                  <a:srgbClr val="243341"/>
                </a:solidFill>
              </a:rPr>
              <a:t>Get a “this makes me feel better” list made on a good day</a:t>
            </a:r>
          </a:p>
          <a:p>
            <a:pPr marL="365760" lvl="1" indent="-182880">
              <a:lnSpc>
                <a:spcPct val="99000"/>
              </a:lnSpc>
              <a:spcBef>
                <a:spcPts val="600"/>
              </a:spcBef>
              <a:buClr>
                <a:srgbClr val="329D96"/>
              </a:buClr>
              <a:buFont typeface="Courier New" panose="02070309020205020404" pitchFamily="49" charset="0"/>
              <a:buChar char="o"/>
              <a:defRPr sz="1400"/>
            </a:pPr>
            <a:r>
              <a:rPr lang="en-US" sz="2000" kern="1200" dirty="0">
                <a:solidFill>
                  <a:srgbClr val="243341"/>
                </a:solidFill>
                <a:latin typeface="+mn-lt"/>
                <a:ea typeface="+mn-ea"/>
                <a:cs typeface="+mn-cs"/>
              </a:rPr>
              <a:t>5 minutes to 5 hours</a:t>
            </a:r>
          </a:p>
          <a:p>
            <a:pPr marL="228600" indent="-182880">
              <a:lnSpc>
                <a:spcPct val="99000"/>
              </a:lnSpc>
              <a:spcBef>
                <a:spcPts val="600"/>
              </a:spcBef>
              <a:buClr>
                <a:srgbClr val="329D96"/>
              </a:buClr>
              <a:buFont typeface="Arial"/>
              <a:buChar char="•"/>
              <a:defRPr sz="2000"/>
            </a:pPr>
            <a:r>
              <a:rPr lang="en-US" sz="2000" dirty="0">
                <a:solidFill>
                  <a:srgbClr val="243341"/>
                </a:solidFill>
              </a:rPr>
              <a:t>Movement of any kind</a:t>
            </a:r>
          </a:p>
          <a:p>
            <a:pPr marL="228600" indent="-182880">
              <a:lnSpc>
                <a:spcPct val="99000"/>
              </a:lnSpc>
              <a:spcBef>
                <a:spcPts val="600"/>
              </a:spcBef>
              <a:buClr>
                <a:srgbClr val="329D96"/>
              </a:buClr>
              <a:buFont typeface="Arial"/>
              <a:buChar char="•"/>
              <a:defRPr sz="2000"/>
            </a:pPr>
            <a:r>
              <a:rPr lang="en-US" sz="2000" dirty="0">
                <a:solidFill>
                  <a:srgbClr val="243341"/>
                </a:solidFill>
              </a:rPr>
              <a:t>Connection and support from others</a:t>
            </a:r>
          </a:p>
          <a:p>
            <a:endParaRPr lang="en-US" dirty="0"/>
          </a:p>
        </p:txBody>
      </p:sp>
    </p:spTree>
    <p:extLst>
      <p:ext uri="{BB962C8B-B14F-4D97-AF65-F5344CB8AC3E}">
        <p14:creationId xmlns:p14="http://schemas.microsoft.com/office/powerpoint/2010/main" val="336539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04A3-EAAC-1745-8459-288CD53D0CB4}"/>
              </a:ext>
            </a:extLst>
          </p:cNvPr>
          <p:cNvSpPr>
            <a:spLocks noGrp="1"/>
          </p:cNvSpPr>
          <p:nvPr>
            <p:ph type="title"/>
          </p:nvPr>
        </p:nvSpPr>
        <p:spPr>
          <a:xfrm>
            <a:off x="5542" y="620486"/>
            <a:ext cx="12180916" cy="535518"/>
          </a:xfrm>
        </p:spPr>
        <p:txBody>
          <a:bodyPr anchor="ctr">
            <a:normAutofit/>
          </a:bodyPr>
          <a:lstStyle/>
          <a:p>
            <a:r>
              <a:rPr lang="en-US" sz="2700" dirty="0">
                <a:latin typeface="Century Gothic" panose="020B0502020202020204" pitchFamily="34" charset="0"/>
              </a:rPr>
              <a:t>Resilience</a:t>
            </a:r>
          </a:p>
        </p:txBody>
      </p:sp>
      <p:graphicFrame>
        <p:nvGraphicFramePr>
          <p:cNvPr id="5" name="Content Placeholder 2" descr="Graphic of the 4 components of resilience: purpose, connection, flexibility/adaptability, and hope.">
            <a:extLst>
              <a:ext uri="{FF2B5EF4-FFF2-40B4-BE49-F238E27FC236}">
                <a16:creationId xmlns:a16="http://schemas.microsoft.com/office/drawing/2014/main" id="{0170644A-092C-45DA-ADF2-3B2355DE0CF2}"/>
              </a:ext>
            </a:extLst>
          </p:cNvPr>
          <p:cNvGraphicFramePr>
            <a:graphicFrameLocks noGrp="1"/>
          </p:cNvGraphicFramePr>
          <p:nvPr>
            <p:ph idx="4294967295"/>
            <p:extLst>
              <p:ext uri="{D42A27DB-BD31-4B8C-83A1-F6EECF244321}">
                <p14:modId xmlns:p14="http://schemas.microsoft.com/office/powerpoint/2010/main" val="757489338"/>
              </p:ext>
            </p:extLst>
          </p:nvPr>
        </p:nvGraphicFramePr>
        <p:xfrm>
          <a:off x="685800" y="1828800"/>
          <a:ext cx="10820400" cy="3476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348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D32A-462F-F740-A69B-8237BBB9EE87}"/>
              </a:ext>
            </a:extLst>
          </p:cNvPr>
          <p:cNvSpPr>
            <a:spLocks noGrp="1"/>
          </p:cNvSpPr>
          <p:nvPr>
            <p:ph type="title" idx="4294967295"/>
          </p:nvPr>
        </p:nvSpPr>
        <p:spPr>
          <a:xfrm>
            <a:off x="304800" y="2480310"/>
            <a:ext cx="1864023" cy="1554480"/>
          </a:xfrm>
        </p:spPr>
        <p:txBody>
          <a:bodyPr anchor="ctr">
            <a:normAutofit fontScale="90000"/>
          </a:bodyPr>
          <a:lstStyle/>
          <a:p>
            <a:pPr algn="ctr">
              <a:spcAft>
                <a:spcPts val="1800"/>
              </a:spcAft>
            </a:pPr>
            <a:r>
              <a:rPr lang="en-US" sz="4400" b="1" dirty="0">
                <a:latin typeface="Century Gothic" panose="020B0502020202020204" pitchFamily="34" charset="0"/>
                <a:cs typeface="Calibri" panose="020F0502020204030204" pitchFamily="34" charset="0"/>
              </a:rPr>
              <a:t>THRIVE</a:t>
            </a:r>
            <a:br>
              <a:rPr lang="en-US" dirty="0">
                <a:latin typeface="Calibri" panose="020F0502020204030204" pitchFamily="34" charset="0"/>
                <a:cs typeface="Calibri" panose="020F0502020204030204" pitchFamily="34" charset="0"/>
              </a:rPr>
            </a:br>
            <a:br>
              <a:rPr lang="en-US" sz="30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with a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focus on...</a:t>
            </a:r>
          </a:p>
        </p:txBody>
      </p:sp>
      <p:graphicFrame>
        <p:nvGraphicFramePr>
          <p:cNvPr id="5" name="Content Placeholder 2" descr="Graphic of THRIVE model: transparency, health, resilience, integration, values and vision, and education.">
            <a:extLst>
              <a:ext uri="{FF2B5EF4-FFF2-40B4-BE49-F238E27FC236}">
                <a16:creationId xmlns:a16="http://schemas.microsoft.com/office/drawing/2014/main" id="{F949B5AA-FF3C-4F5F-B182-355F397D2FF5}"/>
              </a:ext>
            </a:extLst>
          </p:cNvPr>
          <p:cNvGraphicFramePr>
            <a:graphicFrameLocks noGrp="1"/>
          </p:cNvGraphicFramePr>
          <p:nvPr>
            <p:ph idx="4294967295"/>
            <p:extLst>
              <p:ext uri="{D42A27DB-BD31-4B8C-83A1-F6EECF244321}">
                <p14:modId xmlns:p14="http://schemas.microsoft.com/office/powerpoint/2010/main" val="2600520730"/>
              </p:ext>
            </p:extLst>
          </p:nvPr>
        </p:nvGraphicFramePr>
        <p:xfrm>
          <a:off x="2045970" y="422910"/>
          <a:ext cx="9841230" cy="643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85356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230CB-668B-CC4F-AC1F-AEBD4F400C1D}"/>
              </a:ext>
            </a:extLst>
          </p:cNvPr>
          <p:cNvSpPr>
            <a:spLocks noGrp="1"/>
          </p:cNvSpPr>
          <p:nvPr>
            <p:ph type="body" sz="quarter" idx="22"/>
          </p:nvPr>
        </p:nvSpPr>
        <p:spPr/>
        <p:txBody>
          <a:bodyPr/>
          <a:lstStyle/>
          <a:p>
            <a:pPr marL="342900" indent="-342900">
              <a:buFont typeface="Arial" panose="020B0604020202020204" pitchFamily="34" charset="0"/>
              <a:buChar char="•"/>
            </a:pPr>
            <a:r>
              <a:rPr lang="en-US" dirty="0"/>
              <a:t>Identify things that have helped you before</a:t>
            </a:r>
          </a:p>
          <a:p>
            <a:pPr marL="342900" indent="-342900">
              <a:buFont typeface="Arial" panose="020B0604020202020204" pitchFamily="34" charset="0"/>
              <a:buChar char="•"/>
            </a:pPr>
            <a:r>
              <a:rPr lang="en-US" dirty="0"/>
              <a:t>Be willing to try new things</a:t>
            </a:r>
          </a:p>
          <a:p>
            <a:pPr marL="342900" indent="-342900">
              <a:buFont typeface="Arial" panose="020B0604020202020204" pitchFamily="34" charset="0"/>
              <a:buChar char="•"/>
            </a:pPr>
            <a:r>
              <a:rPr lang="en-US" dirty="0"/>
              <a:t>Don’t dismiss outside time- especially in the fall and winter months</a:t>
            </a:r>
          </a:p>
          <a:p>
            <a:pPr marL="342900" indent="-342900">
              <a:buFont typeface="Arial" panose="020B0604020202020204" pitchFamily="34" charset="0"/>
              <a:buChar char="•"/>
            </a:pPr>
            <a:r>
              <a:rPr lang="en-US" dirty="0"/>
              <a:t>Any physical activity will help neurologically</a:t>
            </a:r>
          </a:p>
          <a:p>
            <a:pPr marL="342900" indent="-342900">
              <a:buFont typeface="Arial" panose="020B0604020202020204" pitchFamily="34" charset="0"/>
              <a:buChar char="•"/>
            </a:pPr>
            <a:r>
              <a:rPr lang="en-US" dirty="0"/>
              <a:t>Try to engage in active coping strategies as much as you can (rather than passive / avoidant coping, such as substance use). </a:t>
            </a:r>
          </a:p>
        </p:txBody>
      </p:sp>
      <p:sp>
        <p:nvSpPr>
          <p:cNvPr id="2" name="Title 1">
            <a:extLst>
              <a:ext uri="{FF2B5EF4-FFF2-40B4-BE49-F238E27FC236}">
                <a16:creationId xmlns:a16="http://schemas.microsoft.com/office/drawing/2014/main" id="{096B25F0-61A1-D948-9AF6-3C7A9673C143}"/>
              </a:ext>
            </a:extLst>
          </p:cNvPr>
          <p:cNvSpPr>
            <a:spLocks noGrp="1"/>
          </p:cNvSpPr>
          <p:nvPr>
            <p:ph type="title"/>
          </p:nvPr>
        </p:nvSpPr>
        <p:spPr/>
        <p:txBody>
          <a:bodyPr>
            <a:normAutofit fontScale="90000"/>
          </a:bodyPr>
          <a:lstStyle/>
          <a:p>
            <a:r>
              <a:rPr lang="en-US" dirty="0"/>
              <a:t>What works for you?</a:t>
            </a:r>
          </a:p>
        </p:txBody>
      </p:sp>
    </p:spTree>
    <p:extLst>
      <p:ext uri="{BB962C8B-B14F-4D97-AF65-F5344CB8AC3E}">
        <p14:creationId xmlns:p14="http://schemas.microsoft.com/office/powerpoint/2010/main" val="368980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86392-EC03-B44D-870C-41C786630F5A}"/>
              </a:ext>
            </a:extLst>
          </p:cNvPr>
          <p:cNvSpPr>
            <a:spLocks noGrp="1"/>
          </p:cNvSpPr>
          <p:nvPr>
            <p:ph type="body" sz="quarter" idx="22"/>
          </p:nvPr>
        </p:nvSpPr>
        <p:spPr/>
        <p:txBody>
          <a:bodyPr/>
          <a:lstStyle/>
          <a:p>
            <a:r>
              <a:rPr lang="en-US" dirty="0"/>
              <a:t>Take time and pause before responding (via email, text, in person)</a:t>
            </a:r>
          </a:p>
          <a:p>
            <a:r>
              <a:rPr lang="en-US" dirty="0"/>
              <a:t>Develop awareness of your personal physical response to unexpected, negative events; regulation can start with this insight. </a:t>
            </a:r>
          </a:p>
          <a:p>
            <a:r>
              <a:rPr lang="en-US" dirty="0"/>
              <a:t>Resilience is a process, not an accomplishment or a badge to be won.</a:t>
            </a:r>
          </a:p>
          <a:p>
            <a:endParaRPr lang="en-US" dirty="0"/>
          </a:p>
        </p:txBody>
      </p:sp>
      <p:sp>
        <p:nvSpPr>
          <p:cNvPr id="3" name="Title 2">
            <a:extLst>
              <a:ext uri="{FF2B5EF4-FFF2-40B4-BE49-F238E27FC236}">
                <a16:creationId xmlns:a16="http://schemas.microsoft.com/office/drawing/2014/main" id="{84118B69-EFCF-DE48-81C8-9EAC6CA43B8B}"/>
              </a:ext>
            </a:extLst>
          </p:cNvPr>
          <p:cNvSpPr>
            <a:spLocks noGrp="1"/>
          </p:cNvSpPr>
          <p:nvPr>
            <p:ph type="title"/>
          </p:nvPr>
        </p:nvSpPr>
        <p:spPr/>
        <p:txBody>
          <a:bodyPr>
            <a:normAutofit fontScale="90000"/>
          </a:bodyPr>
          <a:lstStyle/>
          <a:p>
            <a:r>
              <a:rPr lang="en-US" dirty="0"/>
              <a:t>Key takeaways</a:t>
            </a:r>
          </a:p>
        </p:txBody>
      </p:sp>
    </p:spTree>
    <p:extLst>
      <p:ext uri="{BB962C8B-B14F-4D97-AF65-F5344CB8AC3E}">
        <p14:creationId xmlns:p14="http://schemas.microsoft.com/office/powerpoint/2010/main" val="103738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latin typeface="Century Gothic" panose="020B0502020202020204" pitchFamily="34" charset="0"/>
              </a:rPr>
              <a:t>Resources</a:t>
            </a:r>
          </a:p>
        </p:txBody>
      </p:sp>
      <p:sp>
        <p:nvSpPr>
          <p:cNvPr id="2" name="Text Placeholder 1"/>
          <p:cNvSpPr>
            <a:spLocks noGrp="1"/>
          </p:cNvSpPr>
          <p:nvPr>
            <p:ph type="body" sz="quarter" idx="22"/>
          </p:nvPr>
        </p:nvSpPr>
        <p:spPr>
          <a:xfrm>
            <a:off x="552058" y="1385542"/>
            <a:ext cx="11087883" cy="5472458"/>
          </a:xfrm>
        </p:spPr>
        <p:txBody>
          <a:bodyPr/>
          <a:lstStyle/>
          <a:p>
            <a:pPr marL="0" indent="0">
              <a:spcBef>
                <a:spcPts val="0"/>
              </a:spcBef>
              <a:buNone/>
            </a:pPr>
            <a:r>
              <a:rPr lang="en-US" sz="2000" b="1" dirty="0">
                <a:cs typeface="Calibri" panose="020F0502020204030204" pitchFamily="34" charset="0"/>
              </a:rPr>
              <a:t>Training:</a:t>
            </a:r>
          </a:p>
          <a:p>
            <a:pPr marL="347472" indent="-342900">
              <a:lnSpc>
                <a:spcPct val="100000"/>
              </a:lnSpc>
              <a:spcBef>
                <a:spcPts val="0"/>
              </a:spcBef>
              <a:spcAft>
                <a:spcPts val="600"/>
              </a:spcAft>
              <a:buFont typeface="Wingdings" panose="05000000000000000000" pitchFamily="2" charset="2"/>
              <a:buChar char=""/>
            </a:pPr>
            <a:r>
              <a:rPr lang="en-US" sz="2000" dirty="0">
                <a:cs typeface="Calibri" panose="020F0502020204030204" pitchFamily="34" charset="0"/>
              </a:rPr>
              <a:t>Health Support Team (including train-the-trainer)</a:t>
            </a:r>
          </a:p>
          <a:p>
            <a:pPr marL="347472" indent="-342900">
              <a:lnSpc>
                <a:spcPct val="100000"/>
              </a:lnSpc>
              <a:spcBef>
                <a:spcPts val="0"/>
              </a:spcBef>
              <a:spcAft>
                <a:spcPts val="600"/>
              </a:spcAft>
              <a:buFont typeface="Wingdings" panose="05000000000000000000" pitchFamily="2" charset="2"/>
              <a:buChar char=""/>
            </a:pPr>
            <a:r>
              <a:rPr lang="en-US" sz="2000" dirty="0">
                <a:cs typeface="Calibri" panose="020F0502020204030204" pitchFamily="34" charset="0"/>
              </a:rPr>
              <a:t>PsySTART-Responder (frontline healthcare only)</a:t>
            </a:r>
          </a:p>
          <a:p>
            <a:pPr marL="0" indent="0">
              <a:spcBef>
                <a:spcPts val="0"/>
              </a:spcBef>
              <a:buNone/>
            </a:pPr>
            <a:r>
              <a:rPr lang="en-US" sz="2000" b="1" dirty="0">
                <a:cs typeface="Calibri" panose="020F0502020204030204" pitchFamily="34" charset="0"/>
              </a:rPr>
              <a:t>Resources:</a:t>
            </a:r>
          </a:p>
          <a:p>
            <a:pPr marL="342900" indent="-342900">
              <a:spcBef>
                <a:spcPts val="0"/>
              </a:spcBef>
              <a:buFont typeface="Wingdings" panose="05000000000000000000" pitchFamily="2" charset="2"/>
              <a:buChar char="£"/>
            </a:pPr>
            <a:r>
              <a:rPr lang="en-US" sz="2000" dirty="0">
                <a:cs typeface="Calibri" panose="020F0502020204030204" pitchFamily="34" charset="0"/>
              </a:rPr>
              <a:t>MEDIC, REST, SAFE, and PEACE Models</a:t>
            </a:r>
          </a:p>
          <a:p>
            <a:pPr marL="342900" indent="-342900">
              <a:spcBef>
                <a:spcPts val="0"/>
              </a:spcBef>
              <a:buFont typeface="Wingdings" panose="05000000000000000000" pitchFamily="2" charset="2"/>
              <a:buChar char=""/>
            </a:pPr>
            <a:r>
              <a:rPr lang="en-US" sz="2000" dirty="0">
                <a:solidFill>
                  <a:srgbClr val="329D96"/>
                </a:solidFill>
                <a:cs typeface="Arial" panose="020B0604020202020204" pitchFamily="34" charset="0"/>
                <a:hlinkClick r:id="rId2">
                  <a:extLst>
                    <a:ext uri="{A12FA001-AC4F-418D-AE19-62706E023703}">
                      <ahyp:hlinkClr xmlns:ahyp="http://schemas.microsoft.com/office/drawing/2018/hyperlinkcolor" val="tx"/>
                    </a:ext>
                  </a:extLst>
                </a:hlinkClick>
              </a:rPr>
              <a:t>Behavioral Health Group Impact Reference Guide</a:t>
            </a:r>
            <a:endParaRPr lang="en-US" sz="2000" dirty="0">
              <a:solidFill>
                <a:srgbClr val="329D96"/>
              </a:solidFill>
              <a:cs typeface="Arial" panose="020B0604020202020204" pitchFamily="34" charset="0"/>
            </a:endParaRPr>
          </a:p>
          <a:p>
            <a:pPr marL="530352" lvl="1">
              <a:lnSpc>
                <a:spcPct val="100000"/>
              </a:lnSpc>
              <a:spcBef>
                <a:spcPts val="0"/>
              </a:spcBef>
              <a:buFont typeface="Courier New" panose="02070309020205020404" pitchFamily="49" charset="0"/>
              <a:buChar char="o"/>
            </a:pPr>
            <a:r>
              <a:rPr lang="en-US" dirty="0">
                <a:latin typeface="+mn-lt"/>
                <a:cs typeface="Calibri" panose="020F0502020204030204" pitchFamily="34" charset="0"/>
              </a:rPr>
              <a:t>Healthcare and behavioral health providers, outreach teams, post critical care individuals, etc.</a:t>
            </a:r>
          </a:p>
          <a:p>
            <a:pPr marL="530352" lvl="1">
              <a:lnSpc>
                <a:spcPct val="100000"/>
              </a:lnSpc>
              <a:spcBef>
                <a:spcPts val="0"/>
              </a:spcBef>
              <a:buFont typeface="Courier New" panose="02070309020205020404" pitchFamily="49" charset="0"/>
              <a:buChar char="o"/>
            </a:pPr>
            <a:r>
              <a:rPr lang="en-US" dirty="0">
                <a:latin typeface="+mn-lt"/>
                <a:cs typeface="Calibri" panose="020F0502020204030204" pitchFamily="34" charset="0"/>
              </a:rPr>
              <a:t>Unique challenges and considerations</a:t>
            </a:r>
          </a:p>
          <a:p>
            <a:pPr marL="530352" lvl="1">
              <a:spcBef>
                <a:spcPts val="0"/>
              </a:spcBef>
              <a:buFont typeface="Courier New" panose="02070309020205020404" pitchFamily="49" charset="0"/>
              <a:buChar char="o"/>
            </a:pPr>
            <a:r>
              <a:rPr lang="en-US" dirty="0">
                <a:latin typeface="+mn-lt"/>
                <a:cs typeface="Calibri" panose="020F0502020204030204" pitchFamily="34" charset="0"/>
              </a:rPr>
              <a:t>Support strategies (organizational, supervisory, and personal)</a:t>
            </a:r>
          </a:p>
          <a:p>
            <a:pPr marL="342900" indent="-342900">
              <a:spcBef>
                <a:spcPts val="0"/>
              </a:spcBef>
              <a:buFont typeface="Wingdings" panose="05000000000000000000" pitchFamily="2" charset="2"/>
              <a:buChar char=""/>
            </a:pPr>
            <a:r>
              <a:rPr lang="en-US" sz="2000" dirty="0">
                <a:cs typeface="Calibri" panose="020F0502020204030204" pitchFamily="34" charset="0"/>
              </a:rPr>
              <a:t>Children and families: </a:t>
            </a:r>
            <a:r>
              <a:rPr lang="en-US" sz="2000" dirty="0">
                <a:solidFill>
                  <a:srgbClr val="329D96"/>
                </a:solidFill>
                <a:cs typeface="Arial" panose="020B0604020202020204" pitchFamily="34" charset="0"/>
                <a:hlinkClick r:id="rId3">
                  <a:extLst>
                    <a:ext uri="{A12FA001-AC4F-418D-AE19-62706E023703}">
                      <ahyp:hlinkClr xmlns:ahyp="http://schemas.microsoft.com/office/drawing/2018/hyperlinkcolor" val="tx"/>
                    </a:ext>
                  </a:extLst>
                </a:hlinkClick>
              </a:rPr>
              <a:t>Behavioral Health Toolbox for Families: Supporting Children and Teens During the COVID-19 Pandemic</a:t>
            </a:r>
            <a:r>
              <a:rPr lang="en-US" sz="2000" dirty="0">
                <a:solidFill>
                  <a:srgbClr val="329D96"/>
                </a:solidFill>
                <a:cs typeface="Arial" panose="020B0604020202020204" pitchFamily="34" charset="0"/>
              </a:rPr>
              <a:t>; </a:t>
            </a:r>
            <a:r>
              <a:rPr lang="en-US" sz="2000" dirty="0">
                <a:cs typeface="Arial" panose="020B0604020202020204" pitchFamily="34" charset="0"/>
              </a:rPr>
              <a:t>Back to Classroom THINK toolbox for parents, teachers, caregivers and mentors</a:t>
            </a:r>
            <a:r>
              <a:rPr lang="en-US" sz="2000" dirty="0">
                <a:solidFill>
                  <a:srgbClr val="329D96"/>
                </a:solidFill>
                <a:cs typeface="Arial" panose="020B0604020202020204" pitchFamily="34" charset="0"/>
              </a:rPr>
              <a:t>: </a:t>
            </a:r>
            <a:r>
              <a:rPr lang="en-US" sz="2000" u="sng" dirty="0">
                <a:solidFill>
                  <a:srgbClr val="329D96"/>
                </a:solidFill>
                <a:cs typeface="Arial" panose="020B0604020202020204" pitchFamily="34" charset="0"/>
              </a:rPr>
              <a:t>https://</a:t>
            </a:r>
            <a:r>
              <a:rPr lang="en-US" sz="2000" u="sng" dirty="0" err="1">
                <a:solidFill>
                  <a:srgbClr val="329D96"/>
                </a:solidFill>
                <a:cs typeface="Arial" panose="020B0604020202020204" pitchFamily="34" charset="0"/>
              </a:rPr>
              <a:t>www.doh.wa.gov</a:t>
            </a:r>
            <a:r>
              <a:rPr lang="en-US" sz="2000" u="sng" dirty="0">
                <a:solidFill>
                  <a:srgbClr val="329D96"/>
                </a:solidFill>
                <a:cs typeface="Arial" panose="020B0604020202020204" pitchFamily="34" charset="0"/>
              </a:rPr>
              <a:t>/Portals/1/Documents/1600/coronavirus/821-148-BackToClassroomToolbox.pdf</a:t>
            </a:r>
          </a:p>
          <a:p>
            <a:pPr marL="342900" indent="-342900">
              <a:lnSpc>
                <a:spcPct val="100000"/>
              </a:lnSpc>
              <a:spcBef>
                <a:spcPts val="0"/>
              </a:spcBef>
              <a:buFont typeface="Wingdings" panose="05000000000000000000" pitchFamily="2" charset="2"/>
              <a:buChar char="£"/>
            </a:pPr>
            <a:r>
              <a:rPr lang="en-US" sz="2000" dirty="0">
                <a:cs typeface="Calibri" panose="020F0502020204030204" pitchFamily="34" charset="0"/>
              </a:rPr>
              <a:t>Businesses and workers: </a:t>
            </a:r>
            <a:r>
              <a:rPr lang="en-US" sz="2000" dirty="0">
                <a:solidFill>
                  <a:srgbClr val="329D96"/>
                </a:solidFill>
                <a:cs typeface="Arial" panose="020B0604020202020204" pitchFamily="34" charset="0"/>
                <a:hlinkClick r:id="rId4">
                  <a:extLst>
                    <a:ext uri="{A12FA001-AC4F-418D-AE19-62706E023703}">
                      <ahyp:hlinkClr xmlns:ahyp="http://schemas.microsoft.com/office/drawing/2018/hyperlinkcolor" val="tx"/>
                    </a:ext>
                  </a:extLst>
                </a:hlinkClick>
              </a:rPr>
              <a:t>COVID-19 Guidance for Building Resilience in the Workplace</a:t>
            </a:r>
            <a:endParaRPr lang="en-US" sz="2000" dirty="0">
              <a:solidFill>
                <a:srgbClr val="329D96"/>
              </a:solidFill>
              <a:cs typeface="Arial" panose="020B0604020202020204" pitchFamily="34" charset="0"/>
            </a:endParaRPr>
          </a:p>
          <a:p>
            <a:pPr marL="0" indent="0">
              <a:buNone/>
            </a:pPr>
            <a:endParaRPr lang="en-US" sz="2800" b="1" dirty="0"/>
          </a:p>
        </p:txBody>
      </p:sp>
    </p:spTree>
    <p:extLst>
      <p:ext uri="{BB962C8B-B14F-4D97-AF65-F5344CB8AC3E}">
        <p14:creationId xmlns:p14="http://schemas.microsoft.com/office/powerpoint/2010/main" val="67754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latin typeface="Century Gothic" panose="020B0502020202020204" pitchFamily="34" charset="0"/>
              </a:rPr>
              <a:t>Resources (continued)</a:t>
            </a:r>
          </a:p>
        </p:txBody>
      </p:sp>
      <p:sp>
        <p:nvSpPr>
          <p:cNvPr id="2" name="Text Placeholder 1"/>
          <p:cNvSpPr>
            <a:spLocks noGrp="1"/>
          </p:cNvSpPr>
          <p:nvPr>
            <p:ph type="body" sz="quarter" idx="22"/>
          </p:nvPr>
        </p:nvSpPr>
        <p:spPr>
          <a:xfrm>
            <a:off x="1060528" y="1396763"/>
            <a:ext cx="10070943" cy="3250396"/>
          </a:xfrm>
        </p:spPr>
        <p:txBody>
          <a:bodyPr/>
          <a:lstStyle/>
          <a:p>
            <a:pPr marL="0" indent="0">
              <a:buNone/>
            </a:pPr>
            <a:r>
              <a:rPr lang="en-US" sz="2400" b="1" dirty="0">
                <a:latin typeface="Calibri" panose="020F0502020204030204" pitchFamily="34" charset="0"/>
                <a:cs typeface="Calibri" panose="020F0502020204030204" pitchFamily="34" charset="0"/>
              </a:rPr>
              <a:t>Webpages:</a:t>
            </a:r>
          </a:p>
          <a:p>
            <a:pPr marL="342900" indent="-342900">
              <a:spcBef>
                <a:spcPts val="0"/>
              </a:spcBef>
              <a:buClr>
                <a:srgbClr val="329D96"/>
              </a:buClr>
              <a:buFont typeface="Wingdings" panose="05000000000000000000" pitchFamily="2" charset="2"/>
              <a:buChar char="£"/>
            </a:pPr>
            <a:r>
              <a:rPr lang="en-US" dirty="0">
                <a:cs typeface="Calibri" panose="020F0502020204030204" pitchFamily="34" charset="0"/>
              </a:rPr>
              <a:t>DOH – Forecasts, situation reports, guidance, and other resources:</a:t>
            </a:r>
          </a:p>
          <a:p>
            <a:pPr marL="731520" indent="-342900">
              <a:lnSpc>
                <a:spcPct val="100000"/>
              </a:lnSpc>
              <a:spcBef>
                <a:spcPts val="0"/>
              </a:spcBef>
              <a:spcAft>
                <a:spcPts val="600"/>
              </a:spcAft>
              <a:buFont typeface="Courier New" panose="02070309020205020404" pitchFamily="49" charset="0"/>
              <a:buChar char="o"/>
            </a:pPr>
            <a:r>
              <a:rPr lang="en-US" dirty="0">
                <a:solidFill>
                  <a:srgbClr val="329D96"/>
                </a:solidFill>
                <a:cs typeface="Arial" panose="020B0604020202020204" pitchFamily="34" charset="0"/>
                <a:hlinkClick r:id="rId3">
                  <a:extLst>
                    <a:ext uri="{A12FA001-AC4F-418D-AE19-62706E023703}">
                      <ahyp:hlinkClr xmlns:ahyp="http://schemas.microsoft.com/office/drawing/2018/hyperlinkcolor" val="tx"/>
                    </a:ext>
                  </a:extLst>
                </a:hlinkClick>
              </a:rPr>
              <a:t>Behavioral Health Resources Webpage</a:t>
            </a:r>
            <a:endParaRPr lang="en-US" dirty="0">
              <a:solidFill>
                <a:srgbClr val="329D96"/>
              </a:solidFill>
              <a:cs typeface="Arial" panose="020B0604020202020204" pitchFamily="34" charset="0"/>
            </a:endParaRPr>
          </a:p>
          <a:p>
            <a:pPr marL="731520" indent="-342900">
              <a:lnSpc>
                <a:spcPct val="100000"/>
              </a:lnSpc>
              <a:spcBef>
                <a:spcPts val="0"/>
              </a:spcBef>
              <a:buFont typeface="Courier New" panose="02070309020205020404" pitchFamily="49" charset="0"/>
              <a:buChar char="o"/>
            </a:pPr>
            <a:r>
              <a:rPr lang="en-US" dirty="0">
                <a:cs typeface="Arial" panose="020B0604020202020204" pitchFamily="34" charset="0"/>
              </a:rPr>
              <a:t>Children and families: </a:t>
            </a:r>
            <a:r>
              <a:rPr lang="en-US" dirty="0">
                <a:solidFill>
                  <a:srgbClr val="329D96"/>
                </a:solidFill>
                <a:cs typeface="Arial" panose="020B0604020202020204" pitchFamily="34" charset="0"/>
                <a:hlinkClick r:id="rId4">
                  <a:extLst>
                    <a:ext uri="{A12FA001-AC4F-418D-AE19-62706E023703}">
                      <ahyp:hlinkClr xmlns:ahyp="http://schemas.microsoft.com/office/drawing/2018/hyperlinkcolor" val="tx"/>
                    </a:ext>
                  </a:extLst>
                </a:hlinkClick>
              </a:rPr>
              <a:t>Behavioral Health Toolbox for Families: Supporting Children and Teens During the COVID-19 Pandemic</a:t>
            </a:r>
            <a:endParaRPr lang="en-US" dirty="0">
              <a:solidFill>
                <a:schemeClr val="accent3">
                  <a:lumMod val="50000"/>
                </a:schemeClr>
              </a:solidFill>
              <a:cs typeface="Calibri" panose="020F0502020204030204" pitchFamily="34" charset="0"/>
            </a:endParaRPr>
          </a:p>
          <a:p>
            <a:pPr marL="342900" indent="-342900">
              <a:lnSpc>
                <a:spcPct val="100000"/>
              </a:lnSpc>
              <a:spcBef>
                <a:spcPts val="1200"/>
              </a:spcBef>
              <a:buClr>
                <a:srgbClr val="329D96"/>
              </a:buClr>
              <a:buFont typeface="Wingdings" panose="05000000000000000000" pitchFamily="2" charset="2"/>
              <a:buChar char="£"/>
            </a:pPr>
            <a:r>
              <a:rPr lang="en-US" dirty="0">
                <a:cs typeface="Calibri" panose="020F0502020204030204" pitchFamily="34" charset="0"/>
              </a:rPr>
              <a:t>State – General mental health resources and infographics:</a:t>
            </a:r>
          </a:p>
          <a:p>
            <a:pPr marL="731520" indent="-342900">
              <a:lnSpc>
                <a:spcPct val="100000"/>
              </a:lnSpc>
              <a:spcBef>
                <a:spcPts val="0"/>
              </a:spcBef>
              <a:spcAft>
                <a:spcPts val="600"/>
              </a:spcAft>
              <a:buFont typeface="Courier New" panose="02070309020205020404" pitchFamily="49" charset="0"/>
              <a:buChar char="o"/>
            </a:pPr>
            <a:r>
              <a:rPr lang="en-US" dirty="0">
                <a:solidFill>
                  <a:srgbClr val="329D96"/>
                </a:solidFill>
                <a:cs typeface="Arial" panose="020B0604020202020204" pitchFamily="34" charset="0"/>
                <a:hlinkClick r:id="rId5">
                  <a:extLst>
                    <a:ext uri="{A12FA001-AC4F-418D-AE19-62706E023703}">
                      <ahyp:hlinkClr xmlns:ahyp="http://schemas.microsoft.com/office/drawing/2018/hyperlinkcolor" val="tx"/>
                    </a:ext>
                  </a:extLst>
                </a:hlinkClick>
              </a:rPr>
              <a:t>Mental and Emotional Well-Being Resources</a:t>
            </a:r>
            <a:endParaRPr lang="en-US" dirty="0">
              <a:solidFill>
                <a:srgbClr val="329D96"/>
              </a:solidFill>
              <a:cs typeface="Arial" panose="020B0604020202020204" pitchFamily="34" charset="0"/>
            </a:endParaRPr>
          </a:p>
          <a:p>
            <a:pPr marL="731520" indent="-342900">
              <a:lnSpc>
                <a:spcPct val="100000"/>
              </a:lnSpc>
              <a:spcBef>
                <a:spcPts val="0"/>
              </a:spcBef>
              <a:spcAft>
                <a:spcPts val="600"/>
              </a:spcAft>
              <a:buFont typeface="Courier New" panose="02070309020205020404" pitchFamily="49" charset="0"/>
              <a:buChar char="o"/>
            </a:pPr>
            <a:r>
              <a:rPr lang="en-US" dirty="0">
                <a:solidFill>
                  <a:srgbClr val="329D96"/>
                </a:solidFill>
                <a:cs typeface="Arial" panose="020B0604020202020204" pitchFamily="34" charset="0"/>
                <a:hlinkClick r:id="rId6">
                  <a:extLst>
                    <a:ext uri="{A12FA001-AC4F-418D-AE19-62706E023703}">
                      <ahyp:hlinkClr xmlns:ahyp="http://schemas.microsoft.com/office/drawing/2018/hyperlinkcolor" val="tx"/>
                    </a:ext>
                  </a:extLst>
                </a:hlinkClick>
              </a:rPr>
              <a:t>Infographic Library</a:t>
            </a:r>
            <a:endParaRPr lang="en-US" dirty="0">
              <a:solidFill>
                <a:srgbClr val="329D96"/>
              </a:solidFill>
              <a:cs typeface="Arial" panose="020B0604020202020204" pitchFamily="34" charset="0"/>
            </a:endParaRPr>
          </a:p>
          <a:p>
            <a:pPr marL="731520" indent="-342900">
              <a:lnSpc>
                <a:spcPct val="100000"/>
              </a:lnSpc>
              <a:spcBef>
                <a:spcPts val="0"/>
              </a:spcBef>
              <a:spcAft>
                <a:spcPts val="600"/>
              </a:spcAft>
              <a:buFont typeface="Courier New" panose="02070309020205020404" pitchFamily="49" charset="0"/>
              <a:buChar char="o"/>
            </a:pPr>
            <a:r>
              <a:rPr lang="en-US" dirty="0">
                <a:solidFill>
                  <a:srgbClr val="329D96"/>
                </a:solidFill>
                <a:cs typeface="Arial" panose="020B0604020202020204" pitchFamily="34" charset="0"/>
              </a:rPr>
              <a:t>A Mindful State: </a:t>
            </a:r>
            <a:r>
              <a:rPr lang="en-US" u="sng" dirty="0">
                <a:solidFill>
                  <a:srgbClr val="329D96"/>
                </a:solidFill>
                <a:cs typeface="Arial" panose="020B0604020202020204" pitchFamily="34" charset="0"/>
              </a:rPr>
              <a:t>https://</a:t>
            </a:r>
            <a:r>
              <a:rPr lang="en-US" u="sng" dirty="0" err="1">
                <a:solidFill>
                  <a:srgbClr val="329D96"/>
                </a:solidFill>
                <a:cs typeface="Arial" panose="020B0604020202020204" pitchFamily="34" charset="0"/>
              </a:rPr>
              <a:t>amindfulstate.org</a:t>
            </a:r>
            <a:r>
              <a:rPr lang="en-US" u="sng" dirty="0">
                <a:solidFill>
                  <a:srgbClr val="329D96"/>
                </a:solidFill>
                <a:cs typeface="Arial" panose="020B0604020202020204" pitchFamily="34" charset="0"/>
              </a:rPr>
              <a:t>/</a:t>
            </a:r>
          </a:p>
        </p:txBody>
      </p:sp>
      <p:pic>
        <p:nvPicPr>
          <p:cNvPr id="4" name="Picture 3" descr="Graphic for Washington Listens support. Call Washington Listens at 1-833-681-0211."/>
          <p:cNvPicPr>
            <a:picLocks noChangeAspect="1"/>
          </p:cNvPicPr>
          <p:nvPr/>
        </p:nvPicPr>
        <p:blipFill>
          <a:blip r:embed="rId7"/>
          <a:stretch>
            <a:fillRect/>
          </a:stretch>
        </p:blipFill>
        <p:spPr>
          <a:xfrm>
            <a:off x="1415577" y="4901575"/>
            <a:ext cx="8389435" cy="1228847"/>
          </a:xfrm>
          <a:prstGeom prst="rect">
            <a:avLst/>
          </a:prstGeom>
        </p:spPr>
      </p:pic>
    </p:spTree>
    <p:extLst>
      <p:ext uri="{BB962C8B-B14F-4D97-AF65-F5344CB8AC3E}">
        <p14:creationId xmlns:p14="http://schemas.microsoft.com/office/powerpoint/2010/main" val="25271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14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0BAC9-D008-FE40-BEE0-F837081FF85C}"/>
              </a:ext>
            </a:extLst>
          </p:cNvPr>
          <p:cNvPicPr>
            <a:picLocks noChangeAspect="1"/>
          </p:cNvPicPr>
          <p:nvPr/>
        </p:nvPicPr>
        <p:blipFill>
          <a:blip r:embed="rId2"/>
          <a:stretch>
            <a:fillRect/>
          </a:stretch>
        </p:blipFill>
        <p:spPr>
          <a:xfrm>
            <a:off x="-1" y="282875"/>
            <a:ext cx="12194015" cy="6293289"/>
          </a:xfrm>
          <a:prstGeom prst="rect">
            <a:avLst/>
          </a:prstGeom>
        </p:spPr>
      </p:pic>
    </p:spTree>
    <p:extLst>
      <p:ext uri="{BB962C8B-B14F-4D97-AF65-F5344CB8AC3E}">
        <p14:creationId xmlns:p14="http://schemas.microsoft.com/office/powerpoint/2010/main" val="28255959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E9A934-2730-1849-93D0-F182107CA9F6}"/>
              </a:ext>
            </a:extLst>
          </p:cNvPr>
          <p:cNvPicPr>
            <a:picLocks noChangeAspect="1"/>
          </p:cNvPicPr>
          <p:nvPr/>
        </p:nvPicPr>
        <p:blipFill>
          <a:blip r:embed="rId2"/>
          <a:stretch>
            <a:fillRect/>
          </a:stretch>
        </p:blipFill>
        <p:spPr>
          <a:xfrm>
            <a:off x="925551" y="592451"/>
            <a:ext cx="10682786" cy="600016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C5CA3E-2CA9-3B4F-9941-B24999BA6544}"/>
              </a:ext>
            </a:extLst>
          </p:cNvPr>
          <p:cNvSpPr>
            <a:spLocks noGrp="1"/>
          </p:cNvSpPr>
          <p:nvPr>
            <p:ph type="title"/>
          </p:nvPr>
        </p:nvSpPr>
        <p:spPr>
          <a:xfrm>
            <a:off x="0" y="107053"/>
            <a:ext cx="12180918" cy="482031"/>
          </a:xfrm>
        </p:spPr>
        <p:txBody>
          <a:bodyPr>
            <a:normAutofit fontScale="90000"/>
          </a:bodyPr>
          <a:lstStyle/>
          <a:p>
            <a:r>
              <a:rPr lang="en-US" dirty="0"/>
              <a:t>Anxiety and Depression- WA Adults</a:t>
            </a:r>
          </a:p>
        </p:txBody>
      </p:sp>
      <p:pic>
        <p:nvPicPr>
          <p:cNvPr id="4" name="Picture 3">
            <a:extLst>
              <a:ext uri="{FF2B5EF4-FFF2-40B4-BE49-F238E27FC236}">
                <a16:creationId xmlns:a16="http://schemas.microsoft.com/office/drawing/2014/main" id="{323BB767-4AFF-444F-B70A-D671496E1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5627" y="844867"/>
            <a:ext cx="9572863" cy="5772525"/>
          </a:xfrm>
          <a:prstGeom prst="rect">
            <a:avLst/>
          </a:prstGeom>
          <a:noFill/>
          <a:ln>
            <a:noFill/>
          </a:ln>
        </p:spPr>
      </p:pic>
    </p:spTree>
    <p:extLst>
      <p:ext uri="{BB962C8B-B14F-4D97-AF65-F5344CB8AC3E}">
        <p14:creationId xmlns:p14="http://schemas.microsoft.com/office/powerpoint/2010/main" val="42176696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TextBox 8"/>
          <p:cNvSpPr txBox="1">
            <a:spLocks noGrp="1"/>
          </p:cNvSpPr>
          <p:nvPr>
            <p:ph type="sldNum" sz="quarter" idx="2"/>
          </p:nvPr>
        </p:nvSpPr>
        <p:spPr>
          <a:xfrm>
            <a:off x="5980585" y="6318775"/>
            <a:ext cx="230830" cy="370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ctr">
              <a:defRPr>
                <a:solidFill>
                  <a:schemeClr val="accent1"/>
                </a:solidFill>
                <a:latin typeface="Century Gothic"/>
                <a:ea typeface="Century Gothic"/>
                <a:cs typeface="Century Gothic"/>
                <a:sym typeface="Century Gothic"/>
              </a:defRPr>
            </a:lvl1pPr>
          </a:lstStyle>
          <a:p>
            <a:fld id="{86CB4B4D-7CA3-9044-876B-883B54F8677D}" type="slidenum">
              <a:rPr/>
              <a:t>6</a:t>
            </a:fld>
            <a:endParaRPr/>
          </a:p>
        </p:txBody>
      </p:sp>
      <p:sp>
        <p:nvSpPr>
          <p:cNvPr id="884" name="Text Placeholder 1"/>
          <p:cNvSpPr txBox="1">
            <a:spLocks noGrp="1"/>
          </p:cNvSpPr>
          <p:nvPr>
            <p:ph type="body" idx="1"/>
          </p:nvPr>
        </p:nvSpPr>
        <p:spPr>
          <a:xfrm>
            <a:off x="418407" y="1306824"/>
            <a:ext cx="11502043" cy="5077352"/>
          </a:xfrm>
          <a:prstGeom prst="rect">
            <a:avLst/>
          </a:prstGeom>
        </p:spPr>
        <p:txBody>
          <a:bodyPr>
            <a:normAutofit fontScale="92500" lnSpcReduction="10000"/>
          </a:bodyPr>
          <a:lstStyle/>
          <a:p>
            <a:pPr marL="342900" indent="-342900">
              <a:buFont typeface="Arial" panose="020B0604020202020204" pitchFamily="34" charset="0"/>
              <a:buChar char="•"/>
            </a:pPr>
            <a:r>
              <a:rPr lang="en-US" sz="2400"/>
              <a:t>The </a:t>
            </a:r>
            <a:r>
              <a:rPr lang="en-US" sz="2400" dirty="0"/>
              <a:t>potential for violence and </a:t>
            </a:r>
            <a:r>
              <a:rPr lang="en-US" sz="2400"/>
              <a:t>aggression increases </a:t>
            </a:r>
            <a:r>
              <a:rPr lang="en-US" sz="2400" dirty="0"/>
              <a:t>with ”hardening” of opinions, impulsivity, and sense (accurate or not) of being threatened (by changes, uncertainties, mandates, expectations, </a:t>
            </a:r>
            <a:r>
              <a:rPr lang="en-US" sz="2400" dirty="0" err="1"/>
              <a:t>etc</a:t>
            </a:r>
            <a:r>
              <a:rPr lang="en-US" sz="2400" dirty="0"/>
              <a:t>) in the workplace and in social settings. </a:t>
            </a:r>
          </a:p>
          <a:p>
            <a:pPr marL="342900" indent="-342900">
              <a:buFont typeface="Arial" panose="020B0604020202020204" pitchFamily="34" charset="0"/>
              <a:buChar char="•"/>
            </a:pPr>
            <a:r>
              <a:rPr lang="en-US" sz="2400" dirty="0"/>
              <a:t>”In-group” and “out-group” or “us / them” thinking is likely  to result in a loss of social and workplace cohesion. </a:t>
            </a:r>
          </a:p>
          <a:p>
            <a:pPr marL="342900" indent="-342900">
              <a:buFont typeface="Arial" panose="020B0604020202020204" pitchFamily="34" charset="0"/>
              <a:buChar char="•"/>
            </a:pPr>
            <a:r>
              <a:rPr lang="en-US" sz="2400" dirty="0"/>
              <a:t>Communication challenges will be significant due to general dysregulation: we all have difficultly interpreting others’ motives and meanings. </a:t>
            </a:r>
          </a:p>
          <a:p>
            <a:pPr marL="576262" lvl="1" indent="-342900">
              <a:buFont typeface="Arial" panose="020B0604020202020204" pitchFamily="34" charset="0"/>
              <a:buChar char="•"/>
            </a:pPr>
            <a:r>
              <a:rPr lang="en-US" sz="2400" dirty="0"/>
              <a:t>De-escalation and active listening continue to be highly recommended techniques for supporting others.</a:t>
            </a:r>
          </a:p>
          <a:p>
            <a:pPr marL="342900" indent="-342900">
              <a:buFont typeface="Arial" panose="020B0604020202020204" pitchFamily="34" charset="0"/>
              <a:buChar char="•"/>
            </a:pPr>
            <a:r>
              <a:rPr lang="en-US" sz="2400" dirty="0"/>
              <a:t>Planning, thinking through, and considering options ahead of time is a valuable part of the process as we move into the fourth quarter of 2021 and into 2022. Planning and identifying alternative options ahead of time reduces the likelihood of making impulsive, risky choices. </a:t>
            </a:r>
          </a:p>
          <a:p>
            <a:pPr lvl="1" defTabSz="905255">
              <a:spcBef>
                <a:spcPts val="900"/>
              </a:spcBef>
              <a:buFont typeface="Arial" panose="020B0604020202020204" pitchFamily="34" charset="0"/>
              <a:buChar char="•"/>
              <a:defRPr sz="2178"/>
            </a:pPr>
            <a:endParaRPr lang="en-US" dirty="0"/>
          </a:p>
        </p:txBody>
      </p:sp>
      <p:sp>
        <p:nvSpPr>
          <p:cNvPr id="885" name="Title 2"/>
          <p:cNvSpPr txBox="1">
            <a:spLocks noGrp="1"/>
          </p:cNvSpPr>
          <p:nvPr>
            <p:ph type="title"/>
          </p:nvPr>
        </p:nvSpPr>
        <p:spPr>
          <a:xfrm>
            <a:off x="3" y="371055"/>
            <a:ext cx="12191997" cy="488065"/>
          </a:xfrm>
          <a:prstGeom prst="rect">
            <a:avLst/>
          </a:prstGeom>
        </p:spPr>
        <p:txBody>
          <a:bodyPr/>
          <a:lstStyle>
            <a:lvl1pPr defTabSz="850391">
              <a:defRPr sz="2511" b="1"/>
            </a:lvl1pPr>
          </a:lstStyle>
          <a:p>
            <a:r>
              <a:rPr dirty="0"/>
              <a:t>Key</a:t>
            </a:r>
            <a:r>
              <a:rPr lang="en-US" dirty="0"/>
              <a:t> Takeaways</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4" descr="Graphic of happy chemicals in the brain: dopamine, oxytocin, serotonin, and endorphins."/>
          <p:cNvPicPr>
            <a:picLocks noChangeAspect="1"/>
          </p:cNvPicPr>
          <p:nvPr/>
        </p:nvPicPr>
        <p:blipFill>
          <a:blip r:embed="rId2"/>
          <a:stretch>
            <a:fillRect/>
          </a:stretch>
        </p:blipFill>
        <p:spPr>
          <a:xfrm>
            <a:off x="801068" y="458028"/>
            <a:ext cx="10589863" cy="5941944"/>
          </a:xfrm>
          <a:prstGeom prst="rect">
            <a:avLst/>
          </a:prstGeom>
          <a:ln w="12700">
            <a:miter lim="400000"/>
          </a:ln>
        </p:spPr>
      </p:pic>
      <p:sp>
        <p:nvSpPr>
          <p:cNvPr id="4" name="TextBox 3">
            <a:extLst>
              <a:ext uri="{FF2B5EF4-FFF2-40B4-BE49-F238E27FC236}">
                <a16:creationId xmlns:a16="http://schemas.microsoft.com/office/drawing/2014/main" id="{A3750C0C-EDA4-484A-936F-07491F47AE72}"/>
              </a:ext>
              <a:ext uri="{C183D7F6-B498-43B3-948B-1728B52AA6E4}">
                <adec:decorative xmlns:adec="http://schemas.microsoft.com/office/drawing/2017/decorative" val="1"/>
              </a:ext>
            </a:extLst>
          </p:cNvPr>
          <p:cNvSpPr txBox="1"/>
          <p:nvPr/>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a:t>
            </a:r>
            <a:r>
              <a:rPr lang="en-US" sz="1800" baseline="0" dirty="0">
                <a:solidFill>
                  <a:srgbClr val="349D96"/>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7</a:t>
            </a:fld>
            <a:endParaRPr lang="en-US" sz="1800" dirty="0">
              <a:solidFill>
                <a:schemeClr val="tx1"/>
              </a:solidFill>
              <a:latin typeface="Century Gothic" panose="020B0502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1" descr="Graphic of how deficiencies of brain chemicals affects you."/>
          <p:cNvPicPr>
            <a:picLocks noChangeAspect="1"/>
          </p:cNvPicPr>
          <p:nvPr/>
        </p:nvPicPr>
        <p:blipFill>
          <a:blip r:embed="rId2"/>
          <a:stretch>
            <a:fillRect/>
          </a:stretch>
        </p:blipFill>
        <p:spPr>
          <a:xfrm>
            <a:off x="1836264" y="168384"/>
            <a:ext cx="8750301" cy="6438900"/>
          </a:xfrm>
          <a:prstGeom prst="rect">
            <a:avLst/>
          </a:prstGeom>
          <a:ln w="12700">
            <a:miter lim="400000"/>
          </a:ln>
        </p:spPr>
      </p:pic>
      <p:pic>
        <p:nvPicPr>
          <p:cNvPr id="217"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67950" y="6553200"/>
            <a:ext cx="1924050" cy="3048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2C2340-1AE9-CD49-A370-8004248C9F2E}"/>
              </a:ext>
            </a:extLst>
          </p:cNvPr>
          <p:cNvSpPr>
            <a:spLocks noGrp="1"/>
          </p:cNvSpPr>
          <p:nvPr>
            <p:ph type="body" sz="quarter" idx="22"/>
          </p:nvPr>
        </p:nvSpPr>
        <p:spPr>
          <a:xfrm>
            <a:off x="1077705" y="1328739"/>
            <a:ext cx="10070943" cy="4940178"/>
          </a:xfrm>
        </p:spPr>
        <p:txBody>
          <a:bodyPr>
            <a:normAutofit/>
          </a:bodyPr>
          <a:lstStyle/>
          <a:p>
            <a:pPr marL="342900" indent="-342900">
              <a:lnSpc>
                <a:spcPct val="100000"/>
              </a:lnSpc>
              <a:spcBef>
                <a:spcPts val="0"/>
              </a:spcBef>
              <a:spcAft>
                <a:spcPts val="600"/>
              </a:spcAft>
              <a:buFont typeface="Wingdings" panose="05000000000000000000" pitchFamily="2" charset="2"/>
              <a:buChar char="£"/>
            </a:pPr>
            <a:r>
              <a:rPr lang="en-US" b="1" dirty="0">
                <a:latin typeface="Calibri (Body)"/>
              </a:rPr>
              <a:t>Burnout: </a:t>
            </a:r>
            <a:r>
              <a:rPr lang="en-US" dirty="0">
                <a:latin typeface="Calibri (Body)"/>
              </a:rPr>
              <a:t>Exhaustion of body, mind, and motivation due to exposure to prolonged and unresolved work stress or frustration. Burnout is often a consequence of perceived disparity between the demands of the job and the resources that an employee has available to them.</a:t>
            </a:r>
          </a:p>
          <a:p>
            <a:pPr marL="342900" indent="-342900">
              <a:lnSpc>
                <a:spcPct val="100000"/>
              </a:lnSpc>
              <a:spcBef>
                <a:spcPts val="0"/>
              </a:spcBef>
              <a:spcAft>
                <a:spcPts val="600"/>
              </a:spcAft>
              <a:buFont typeface="Wingdings" panose="05000000000000000000" pitchFamily="2" charset="2"/>
              <a:buChar char="£"/>
            </a:pPr>
            <a:r>
              <a:rPr lang="en-US" b="1" dirty="0">
                <a:latin typeface="Calibri (Body)"/>
              </a:rPr>
              <a:t>Compassion Fatigue: </a:t>
            </a:r>
            <a:r>
              <a:rPr lang="en-US" dirty="0">
                <a:latin typeface="Calibri (Body)"/>
              </a:rPr>
              <a:t>Emotional and physical exhaustion leading to a diminished ability to empathize or feel compassion for others, also described as secondary traumatic stress. </a:t>
            </a:r>
          </a:p>
          <a:p>
            <a:pPr marL="342900" indent="-342900">
              <a:lnSpc>
                <a:spcPct val="100000"/>
              </a:lnSpc>
              <a:spcBef>
                <a:spcPts val="0"/>
              </a:spcBef>
              <a:spcAft>
                <a:spcPts val="600"/>
              </a:spcAft>
              <a:buFont typeface="Wingdings" panose="05000000000000000000" pitchFamily="2" charset="2"/>
              <a:buChar char="£"/>
            </a:pPr>
            <a:r>
              <a:rPr lang="en-US" b="1" dirty="0">
                <a:latin typeface="Calibri (Body)"/>
              </a:rPr>
              <a:t>Moral Injury: </a:t>
            </a:r>
            <a:r>
              <a:rPr lang="en-US" dirty="0">
                <a:latin typeface="Calibri (Body)"/>
              </a:rPr>
              <a:t>Strong feelings of guilt, shame, or anger due to not being able to provide the kind of care or service you want and expect to provide.</a:t>
            </a:r>
          </a:p>
          <a:p>
            <a:pPr marL="342900" indent="-342900">
              <a:lnSpc>
                <a:spcPct val="100000"/>
              </a:lnSpc>
              <a:spcBef>
                <a:spcPts val="0"/>
              </a:spcBef>
              <a:spcAft>
                <a:spcPts val="600"/>
              </a:spcAft>
              <a:buFont typeface="Wingdings" panose="05000000000000000000" pitchFamily="2" charset="2"/>
              <a:buChar char="£"/>
            </a:pPr>
            <a:endParaRPr lang="en-US" dirty="0">
              <a:latin typeface="Calibri (Body)"/>
            </a:endParaRPr>
          </a:p>
          <a:p>
            <a:pPr>
              <a:lnSpc>
                <a:spcPct val="100000"/>
              </a:lnSpc>
              <a:spcBef>
                <a:spcPts val="0"/>
              </a:spcBef>
              <a:spcAft>
                <a:spcPts val="600"/>
              </a:spcAft>
            </a:pPr>
            <a:r>
              <a:rPr lang="en-US" b="1" dirty="0">
                <a:latin typeface="Calibri (Body)"/>
              </a:rPr>
              <a:t>Resilience: </a:t>
            </a:r>
            <a:r>
              <a:rPr lang="en-US" dirty="0">
                <a:latin typeface="Calibri (Body)"/>
              </a:rPr>
              <a:t>The process  – involving behaviors, thoughts, and actions – of adapting well in the face of adversity, trauma, tragedy, threats, or significant sources of stress. Can be developed by focusing on connection, purpose, and flexibility/adaptability.</a:t>
            </a:r>
          </a:p>
          <a:p>
            <a:endParaRPr lang="en-US" dirty="0"/>
          </a:p>
          <a:p>
            <a:endParaRPr lang="en-US" dirty="0"/>
          </a:p>
        </p:txBody>
      </p:sp>
      <p:sp>
        <p:nvSpPr>
          <p:cNvPr id="2" name="Title 1">
            <a:extLst>
              <a:ext uri="{FF2B5EF4-FFF2-40B4-BE49-F238E27FC236}">
                <a16:creationId xmlns:a16="http://schemas.microsoft.com/office/drawing/2014/main" id="{26A39BDC-272B-CC42-A083-56DCE3772EE5}"/>
              </a:ext>
            </a:extLst>
          </p:cNvPr>
          <p:cNvSpPr>
            <a:spLocks noGrp="1"/>
          </p:cNvSpPr>
          <p:nvPr>
            <p:ph type="title"/>
          </p:nvPr>
        </p:nvSpPr>
        <p:spPr>
          <a:xfrm>
            <a:off x="5542" y="348068"/>
            <a:ext cx="12180916" cy="482030"/>
          </a:xfrm>
        </p:spPr>
        <p:txBody>
          <a:bodyPr>
            <a:normAutofit fontScale="90000"/>
          </a:bodyPr>
          <a:lstStyle/>
          <a:p>
            <a:r>
              <a:rPr lang="en-US" dirty="0"/>
              <a:t>Burnout, Compassion Fatigue and Moral Injury</a:t>
            </a:r>
          </a:p>
        </p:txBody>
      </p:sp>
    </p:spTree>
    <p:extLst>
      <p:ext uri="{BB962C8B-B14F-4D97-AF65-F5344CB8AC3E}">
        <p14:creationId xmlns:p14="http://schemas.microsoft.com/office/powerpoint/2010/main" val="2730206068"/>
      </p:ext>
    </p:extLst>
  </p:cSld>
  <p:clrMapOvr>
    <a:masterClrMapping/>
  </p:clrMapOvr>
  <p:transition spd="med"/>
</p:sld>
</file>

<file path=ppt/theme/theme1.xml><?xml version="1.0" encoding="utf-8"?>
<a:theme xmlns:a="http://schemas.openxmlformats.org/drawingml/2006/main" name="AccentBoxVTI">
  <a:themeElements>
    <a:clrScheme name="AccentBoxVTI">
      <a:dk1>
        <a:srgbClr val="000000"/>
      </a:dk1>
      <a:lt1>
        <a:srgbClr val="FFFFFF"/>
      </a:lt1>
      <a:dk2>
        <a:srgbClr val="A7A7A7"/>
      </a:dk2>
      <a:lt2>
        <a:srgbClr val="535353"/>
      </a:lt2>
      <a:accent1>
        <a:srgbClr val="7D86DF"/>
      </a:accent1>
      <a:accent2>
        <a:srgbClr val="609DD8"/>
      </a:accent2>
      <a:accent3>
        <a:srgbClr val="55B0B8"/>
      </a:accent3>
      <a:accent4>
        <a:srgbClr val="51B594"/>
      </a:accent4>
      <a:accent5>
        <a:srgbClr val="55B86E"/>
      </a:accent5>
      <a:accent6>
        <a:srgbClr val="63B751"/>
      </a:accent6>
      <a:hlink>
        <a:srgbClr val="0000FF"/>
      </a:hlink>
      <a:folHlink>
        <a:srgbClr val="FF00FF"/>
      </a:folHlink>
    </a:clrScheme>
    <a:fontScheme name="AccentBoxVTI">
      <a:majorFont>
        <a:latin typeface="Helvetica"/>
        <a:ea typeface="Helvetica"/>
        <a:cs typeface="Helvetica"/>
      </a:majorFont>
      <a:minorFont>
        <a:latin typeface="Calibri"/>
        <a:ea typeface="Calibri"/>
        <a:cs typeface="Calibri"/>
      </a:minorFont>
    </a:fontScheme>
    <a:fmtScheme name="AccentBox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ccentBoxVTI">
  <a:themeElements>
    <a:clrScheme name="AccentBoxVTI">
      <a:dk1>
        <a:srgbClr val="000000"/>
      </a:dk1>
      <a:lt1>
        <a:srgbClr val="FFFFFF"/>
      </a:lt1>
      <a:dk2>
        <a:srgbClr val="A7A7A7"/>
      </a:dk2>
      <a:lt2>
        <a:srgbClr val="535353"/>
      </a:lt2>
      <a:accent1>
        <a:srgbClr val="7D86DF"/>
      </a:accent1>
      <a:accent2>
        <a:srgbClr val="609DD8"/>
      </a:accent2>
      <a:accent3>
        <a:srgbClr val="55B0B8"/>
      </a:accent3>
      <a:accent4>
        <a:srgbClr val="51B594"/>
      </a:accent4>
      <a:accent5>
        <a:srgbClr val="55B86E"/>
      </a:accent5>
      <a:accent6>
        <a:srgbClr val="63B751"/>
      </a:accent6>
      <a:hlink>
        <a:srgbClr val="0000FF"/>
      </a:hlink>
      <a:folHlink>
        <a:srgbClr val="FF00FF"/>
      </a:folHlink>
    </a:clrScheme>
    <a:fontScheme name="AccentBoxVTI">
      <a:majorFont>
        <a:latin typeface="Helvetica"/>
        <a:ea typeface="Helvetica"/>
        <a:cs typeface="Helvetica"/>
      </a:majorFont>
      <a:minorFont>
        <a:latin typeface="Calibri"/>
        <a:ea typeface="Calibri"/>
        <a:cs typeface="Calibri"/>
      </a:minorFont>
    </a:fontScheme>
    <a:fmtScheme name="AccentBox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venir Next LT Pro"/>
            <a:ea typeface="Avenir Next LT Pro"/>
            <a:cs typeface="Avenir Next LT Pro"/>
            <a:sym typeface="Avenir Next L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23508</TotalTime>
  <Words>1876</Words>
  <Application>Microsoft Macintosh PowerPoint</Application>
  <PresentationFormat>Widescreen</PresentationFormat>
  <Paragraphs>168</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Avenir Next LT Pro</vt:lpstr>
      <vt:lpstr>Calibri</vt:lpstr>
      <vt:lpstr>Calibri (Body)</vt:lpstr>
      <vt:lpstr>Century Gothic</vt:lpstr>
      <vt:lpstr>Courier New</vt:lpstr>
      <vt:lpstr>Wingdings</vt:lpstr>
      <vt:lpstr>AccentBoxVTI</vt:lpstr>
      <vt:lpstr>Behavioral health impacts of COVID-19 Workplace Trends, Resources, and Strategies: Disaster Cascade and Long-Term Recovery Management</vt:lpstr>
      <vt:lpstr>Agenda</vt:lpstr>
      <vt:lpstr>PowerPoint Presentation</vt:lpstr>
      <vt:lpstr>PowerPoint Presentation</vt:lpstr>
      <vt:lpstr>Anxiety and Depression- WA Adults</vt:lpstr>
      <vt:lpstr>Key Takeaways</vt:lpstr>
      <vt:lpstr>PowerPoint Presentation</vt:lpstr>
      <vt:lpstr>PowerPoint Presentation</vt:lpstr>
      <vt:lpstr>Burnout, Compassion Fatigue and Moral Injury</vt:lpstr>
      <vt:lpstr>How to Manage and Reduce Burnout</vt:lpstr>
      <vt:lpstr>Individual Level: Work/Time Boundaries</vt:lpstr>
      <vt:lpstr>How to Manage and Reduce Compassion Fatigue</vt:lpstr>
      <vt:lpstr>How to Manage and Reduce Moral Injury</vt:lpstr>
      <vt:lpstr>The collective experience of Loss</vt:lpstr>
      <vt:lpstr>Considerations for working with (or experiencing)  grief, loss and bereavement</vt:lpstr>
      <vt:lpstr>Communication Basics</vt:lpstr>
      <vt:lpstr>Communication</vt:lpstr>
      <vt:lpstr>Active Listening</vt:lpstr>
      <vt:lpstr>Working with Anger and Hostility:  SAFE Model © for De-Escalation</vt:lpstr>
      <vt:lpstr>Other Active Coping Techniques</vt:lpstr>
      <vt:lpstr>Resilience</vt:lpstr>
      <vt:lpstr>THRIVE  with a  focus on...</vt:lpstr>
      <vt:lpstr>What works for you?</vt:lpstr>
      <vt:lpstr>Key takeaways</vt:lpstr>
      <vt:lpstr>Resources</vt:lpstr>
      <vt:lpstr>Resources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impacts of COVID-19 Workplace Trends, Resources and Strategies: Re-opening, Re-orienting, and Navigating unknowns</dc:title>
  <dc:creator>Gorgen, Lindsay (DOH CDC Assignee)</dc:creator>
  <cp:lastModifiedBy>Mauseth, Kira</cp:lastModifiedBy>
  <cp:revision>50</cp:revision>
  <dcterms:modified xsi:type="dcterms:W3CDTF">2021-10-04T17:28:46Z</dcterms:modified>
</cp:coreProperties>
</file>